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3" r:id="rId5"/>
    <p:sldId id="271" r:id="rId6"/>
    <p:sldId id="272" r:id="rId7"/>
    <p:sldId id="261" r:id="rId8"/>
    <p:sldId id="262" r:id="rId9"/>
    <p:sldId id="263" r:id="rId10"/>
    <p:sldId id="264" r:id="rId11"/>
    <p:sldId id="265" r:id="rId12"/>
    <p:sldId id="266" r:id="rId13"/>
    <p:sldId id="267" r:id="rId14"/>
    <p:sldId id="268" r:id="rId15"/>
    <p:sldId id="269" r:id="rId16"/>
    <p:sldId id="270" r:id="rId17"/>
    <p:sldId id="274" r:id="rId18"/>
  </p:sldIdLst>
  <p:sldSz cx="18288000" cy="10287000"/>
  <p:notesSz cx="6858000" cy="9144000"/>
  <p:embeddedFontLst>
    <p:embeddedFont>
      <p:font typeface="DNP  秀英角ゴシック銀  Std Light" panose="020B0400000000000000" pitchFamily="34" charset="-128"/>
      <p:regular r:id="rId19"/>
    </p:embeddedFont>
    <p:embeddedFont>
      <p:font typeface="M+ Medium" panose="020B0603020203020204" pitchFamily="34" charset="-128"/>
      <p:regular r:id="rId20"/>
    </p:embeddedFont>
    <p:embeddedFont>
      <p:font typeface="ZEN角ゴシックNEW Medium" pitchFamily="2" charset="-128"/>
      <p:regular r:id="rId21"/>
    </p:embeddedFont>
    <p:embeddedFont>
      <p:font typeface="Calibri" panose="020F0502020204030204" pitchFamily="34" charset="0"/>
      <p:regular r:id="rId22"/>
      <p:bold r:id="rId23"/>
      <p:italic r:id="rId24"/>
      <p:boldItalic r:id="rId25"/>
    </p:embeddedFont>
    <p:embeddedFont>
      <p:font typeface="Helveticish" panose="020B0604020202020204" pitchFamily="34" charset="0"/>
      <p:regular r:id="rId26"/>
    </p:embeddedFont>
    <p:embeddedFont>
      <p:font typeface="Meiryo UI" panose="020B0604030504040204" pitchFamily="34" charset="-128"/>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41" autoAdjust="0"/>
  </p:normalViewPr>
  <p:slideViewPr>
    <p:cSldViewPr>
      <p:cViewPr varScale="1">
        <p:scale>
          <a:sx n="66" d="100"/>
          <a:sy n="66" d="100"/>
        </p:scale>
        <p:origin x="216" y="7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9471150" y="-1106859"/>
            <a:ext cx="12500768" cy="12500718"/>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sp>
        <p:nvSpPr>
          <p:cNvPr id="4" name="AutoShape 4"/>
          <p:cNvSpPr/>
          <p:nvPr/>
        </p:nvSpPr>
        <p:spPr>
          <a:xfrm rot="-5400000">
            <a:off x="546454" y="7751947"/>
            <a:ext cx="983543" cy="0"/>
          </a:xfrm>
          <a:prstGeom prst="line">
            <a:avLst/>
          </a:prstGeom>
          <a:ln w="19050" cap="flat">
            <a:solidFill>
              <a:srgbClr val="3E3025"/>
            </a:solidFill>
            <a:prstDash val="solid"/>
            <a:headEnd type="none" w="sm" len="sm"/>
            <a:tailEnd type="none" w="sm" len="sm"/>
          </a:ln>
        </p:spPr>
      </p:sp>
      <p:sp>
        <p:nvSpPr>
          <p:cNvPr id="5" name="TextBox 5"/>
          <p:cNvSpPr txBox="1"/>
          <p:nvPr/>
        </p:nvSpPr>
        <p:spPr>
          <a:xfrm>
            <a:off x="1485826" y="7212550"/>
            <a:ext cx="7547247" cy="1099820"/>
          </a:xfrm>
          <a:prstGeom prst="rect">
            <a:avLst/>
          </a:prstGeom>
        </p:spPr>
        <p:txBody>
          <a:bodyPr lIns="0" tIns="0" rIns="0" bIns="0" rtlCol="0" anchor="t">
            <a:spAutoFit/>
          </a:bodyPr>
          <a:lstStyle/>
          <a:p>
            <a:pPr marL="0" lvl="0" indent="0" algn="l">
              <a:lnSpc>
                <a:spcPts val="4480"/>
              </a:lnSpc>
            </a:pPr>
            <a:r>
              <a:rPr lang="en-US" sz="3200" spc="640" dirty="0" err="1">
                <a:solidFill>
                  <a:srgbClr val="000000"/>
                </a:solidFill>
                <a:latin typeface="Meiryo UI" panose="020B0604030504040204" pitchFamily="50" charset="-128"/>
                <a:ea typeface="Meiryo UI" panose="020B0604030504040204" pitchFamily="50" charset="-128"/>
                <a:cs typeface="Staatliches"/>
                <a:sym typeface="Staatliches"/>
              </a:rPr>
              <a:t>とんこつディバイン</a:t>
            </a:r>
            <a:endParaRPr lang="en-US" sz="3200" spc="640" dirty="0">
              <a:solidFill>
                <a:srgbClr val="000000"/>
              </a:solidFill>
              <a:latin typeface="Meiryo UI" panose="020B0604030504040204" pitchFamily="50" charset="-128"/>
              <a:ea typeface="Meiryo UI" panose="020B0604030504040204" pitchFamily="50" charset="-128"/>
              <a:cs typeface="Staatliches"/>
              <a:sym typeface="Staatliches"/>
            </a:endParaRPr>
          </a:p>
          <a:p>
            <a:pPr marL="0" lvl="0" indent="0" algn="l">
              <a:lnSpc>
                <a:spcPts val="4480"/>
              </a:lnSpc>
            </a:pPr>
            <a:r>
              <a:rPr lang="en-US" sz="3200" spc="640" dirty="0">
                <a:solidFill>
                  <a:srgbClr val="000000"/>
                </a:solidFill>
                <a:latin typeface="Meiryo UI" panose="020B0604030504040204" pitchFamily="50" charset="-128"/>
                <a:ea typeface="Meiryo UI" panose="020B0604030504040204" pitchFamily="50" charset="-128"/>
                <a:cs typeface="Staatliches"/>
                <a:sym typeface="Staatliches"/>
              </a:rPr>
              <a:t>クラス５−１３班</a:t>
            </a:r>
          </a:p>
        </p:txBody>
      </p:sp>
      <p:sp>
        <p:nvSpPr>
          <p:cNvPr id="6" name="TextBox 6"/>
          <p:cNvSpPr txBox="1"/>
          <p:nvPr/>
        </p:nvSpPr>
        <p:spPr>
          <a:xfrm>
            <a:off x="1028700" y="1409700"/>
            <a:ext cx="8801100" cy="4520148"/>
          </a:xfrm>
          <a:prstGeom prst="rect">
            <a:avLst/>
          </a:prstGeom>
        </p:spPr>
        <p:txBody>
          <a:bodyPr wrap="square" lIns="0" tIns="0" rIns="0" bIns="0" rtlCol="0" anchor="t">
            <a:spAutoFit/>
          </a:bodyPr>
          <a:lstStyle/>
          <a:p>
            <a:pPr marL="0" lvl="0" indent="0" algn="l">
              <a:lnSpc>
                <a:spcPts val="12480"/>
              </a:lnSpc>
            </a:pPr>
            <a:r>
              <a:rPr lang="en-US" sz="6000" spc="1820">
                <a:solidFill>
                  <a:srgbClr val="000000"/>
                </a:solidFill>
                <a:latin typeface="Meiryo UI" panose="020B0604030504040204" pitchFamily="50" charset="-128"/>
                <a:ea typeface="Meiryo UI" panose="020B0604030504040204" pitchFamily="50" charset="-128"/>
                <a:cs typeface="ZEN角ゴシックNEW"/>
                <a:sym typeface="ZEN角ゴシックNEW"/>
              </a:rPr>
              <a:t>ぷる</a:t>
            </a:r>
            <a:endParaRPr lang="en-US" sz="60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endParaRPr lang="en-US" altLang="ja-JP" sz="10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a:p>
            <a:pPr marL="0" lvl="0" indent="0" algn="l">
              <a:lnSpc>
                <a:spcPts val="12480"/>
              </a:lnSpc>
            </a:pPr>
            <a:r>
              <a:rPr lang="ja-JP" alt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rPr>
              <a:t>相性チェックで悩みゼロ</a:t>
            </a:r>
            <a:endParaRPr lang="en-US" sz="4400" spc="1820" dirty="0">
              <a:solidFill>
                <a:srgbClr val="000000"/>
              </a:solidFill>
              <a:latin typeface="Meiryo UI" panose="020B0604030504040204" pitchFamily="50" charset="-128"/>
              <a:ea typeface="Meiryo UI" panose="020B0604030504040204" pitchFamily="50" charset="-128"/>
              <a:cs typeface="ZEN角ゴシックNEW"/>
              <a:sym typeface="ZEN角ゴシック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アーキテクチャ</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3810000"/>
          </a:xfrm>
          <a:prstGeom prst="rect">
            <a:avLst/>
          </a:prstGeom>
          <a:solidFill>
            <a:srgbClr val="191919"/>
          </a:solidFill>
        </p:spPr>
      </p:sp>
      <p:sp>
        <p:nvSpPr>
          <p:cNvPr id="3" name="AutoShape 3"/>
          <p:cNvSpPr/>
          <p:nvPr/>
        </p:nvSpPr>
        <p:spPr>
          <a:xfrm>
            <a:off x="3427537" y="3238863"/>
            <a:ext cx="2670668" cy="6115085"/>
          </a:xfrm>
          <a:prstGeom prst="rect">
            <a:avLst/>
          </a:prstGeom>
          <a:solidFill>
            <a:srgbClr val="13538A"/>
          </a:solidFill>
        </p:spPr>
      </p:sp>
      <p:sp>
        <p:nvSpPr>
          <p:cNvPr id="4" name="AutoShape 4"/>
          <p:cNvSpPr/>
          <p:nvPr/>
        </p:nvSpPr>
        <p:spPr>
          <a:xfrm>
            <a:off x="6467468" y="3281873"/>
            <a:ext cx="2670668" cy="6115085"/>
          </a:xfrm>
          <a:prstGeom prst="rect">
            <a:avLst/>
          </a:prstGeom>
          <a:solidFill>
            <a:srgbClr val="2C92D5"/>
          </a:solidFill>
        </p:spPr>
      </p:sp>
      <p:sp>
        <p:nvSpPr>
          <p:cNvPr id="5" name="AutoShape 5"/>
          <p:cNvSpPr/>
          <p:nvPr/>
        </p:nvSpPr>
        <p:spPr>
          <a:xfrm>
            <a:off x="9328636" y="3143215"/>
            <a:ext cx="2670668" cy="6115085"/>
          </a:xfrm>
          <a:prstGeom prst="rect">
            <a:avLst/>
          </a:prstGeom>
          <a:solidFill>
            <a:srgbClr val="37C9EF"/>
          </a:solidFill>
        </p:spPr>
      </p:sp>
      <p:sp>
        <p:nvSpPr>
          <p:cNvPr id="6" name="AutoShape 6"/>
          <p:cNvSpPr/>
          <p:nvPr/>
        </p:nvSpPr>
        <p:spPr>
          <a:xfrm>
            <a:off x="12189805" y="3143215"/>
            <a:ext cx="2670668" cy="6115085"/>
          </a:xfrm>
          <a:prstGeom prst="rect">
            <a:avLst/>
          </a:prstGeom>
          <a:solidFill>
            <a:srgbClr val="3EDAD8"/>
          </a:solidFill>
        </p:spPr>
      </p:sp>
      <p:sp>
        <p:nvSpPr>
          <p:cNvPr id="7" name="AutoShape 7"/>
          <p:cNvSpPr/>
          <p:nvPr/>
        </p:nvSpPr>
        <p:spPr>
          <a:xfrm>
            <a:off x="15050973" y="3143215"/>
            <a:ext cx="2670668" cy="6115085"/>
          </a:xfrm>
          <a:prstGeom prst="rect">
            <a:avLst/>
          </a:prstGeom>
          <a:solidFill>
            <a:srgbClr val="86EAE9"/>
          </a:solidFill>
        </p:spPr>
      </p:sp>
      <p:sp>
        <p:nvSpPr>
          <p:cNvPr id="8" name="TextBox 8"/>
          <p:cNvSpPr txBox="1"/>
          <p:nvPr/>
        </p:nvSpPr>
        <p:spPr>
          <a:xfrm>
            <a:off x="3796800"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インプット</a:t>
            </a:r>
          </a:p>
        </p:txBody>
      </p:sp>
      <p:sp>
        <p:nvSpPr>
          <p:cNvPr id="9" name="TextBox 9"/>
          <p:cNvSpPr txBox="1"/>
          <p:nvPr/>
        </p:nvSpPr>
        <p:spPr>
          <a:xfrm>
            <a:off x="6279782" y="3484281"/>
            <a:ext cx="2667854"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読み取り・変換</a:t>
            </a:r>
          </a:p>
        </p:txBody>
      </p:sp>
      <p:sp>
        <p:nvSpPr>
          <p:cNvPr id="10" name="TextBox 10"/>
          <p:cNvSpPr txBox="1"/>
          <p:nvPr/>
        </p:nvSpPr>
        <p:spPr>
          <a:xfrm>
            <a:off x="9519136"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API連携</a:t>
            </a:r>
          </a:p>
        </p:txBody>
      </p:sp>
      <p:sp>
        <p:nvSpPr>
          <p:cNvPr id="11" name="TextBox 11"/>
          <p:cNvSpPr txBox="1"/>
          <p:nvPr/>
        </p:nvSpPr>
        <p:spPr>
          <a:xfrm>
            <a:off x="12380305" y="3484281"/>
            <a:ext cx="2289668" cy="381000"/>
          </a:xfrm>
          <a:prstGeom prst="rect">
            <a:avLst/>
          </a:prstGeom>
        </p:spPr>
        <p:txBody>
          <a:bodyPr lIns="0" tIns="0" rIns="0" bIns="0" rtlCol="0" anchor="t">
            <a:spAutoFit/>
          </a:bodyPr>
          <a:lstStyle/>
          <a:p>
            <a:pPr algn="ctr">
              <a:lnSpc>
                <a:spcPts val="2879"/>
              </a:lnSpc>
            </a:pPr>
            <a:r>
              <a:rPr lang="en-US" sz="2400" b="1" spc="240">
                <a:solidFill>
                  <a:srgbClr val="FFFFFF"/>
                </a:solidFill>
                <a:latin typeface="M+ Medium"/>
                <a:ea typeface="M+ Medium"/>
                <a:cs typeface="M+ Medium"/>
                <a:sym typeface="M+ Medium"/>
              </a:rPr>
              <a:t>アウトプット</a:t>
            </a:r>
          </a:p>
        </p:txBody>
      </p:sp>
      <p:grpSp>
        <p:nvGrpSpPr>
          <p:cNvPr id="12" name="Group 12"/>
          <p:cNvGrpSpPr/>
          <p:nvPr/>
        </p:nvGrpSpPr>
        <p:grpSpPr>
          <a:xfrm>
            <a:off x="-956423" y="191220"/>
            <a:ext cx="10094560" cy="1674959"/>
            <a:chOff x="0" y="0"/>
            <a:chExt cx="13459413" cy="2233279"/>
          </a:xfrm>
        </p:grpSpPr>
        <p:sp>
          <p:nvSpPr>
            <p:cNvPr id="13" name="TextBox 13"/>
            <p:cNvSpPr txBox="1"/>
            <p:nvPr/>
          </p:nvSpPr>
          <p:spPr>
            <a:xfrm>
              <a:off x="0" y="-65520"/>
              <a:ext cx="13459413" cy="793115"/>
            </a:xfrm>
            <a:prstGeom prst="rect">
              <a:avLst/>
            </a:prstGeom>
          </p:spPr>
          <p:txBody>
            <a:bodyPr lIns="0" tIns="0" rIns="0" bIns="0" rtlCol="0" anchor="t">
              <a:spAutoFit/>
            </a:bodyPr>
            <a:lstStyle/>
            <a:p>
              <a:pPr algn="ctr">
                <a:lnSpc>
                  <a:spcPts val="4680"/>
                </a:lnSpc>
              </a:pPr>
              <a:endParaRPr/>
            </a:p>
          </p:txBody>
        </p:sp>
        <p:sp>
          <p:nvSpPr>
            <p:cNvPr id="14" name="TextBox 14"/>
            <p:cNvSpPr txBox="1"/>
            <p:nvPr/>
          </p:nvSpPr>
          <p:spPr>
            <a:xfrm>
              <a:off x="0" y="277899"/>
              <a:ext cx="13459413" cy="1955380"/>
            </a:xfrm>
            <a:prstGeom prst="rect">
              <a:avLst/>
            </a:prstGeom>
          </p:spPr>
          <p:txBody>
            <a:bodyPr lIns="0" tIns="0" rIns="0" bIns="0" rtlCol="0" anchor="t">
              <a:spAutoFit/>
            </a:bodyPr>
            <a:lstStyle/>
            <a:p>
              <a:pPr algn="ctr">
                <a:lnSpc>
                  <a:spcPts val="8679"/>
                </a:lnSpc>
              </a:pPr>
              <a:r>
                <a:rPr lang="en-US" sz="6199" spc="309">
                  <a:solidFill>
                    <a:srgbClr val="FFFFFF"/>
                  </a:solidFill>
                  <a:latin typeface="DNP  秀英角ゴシック銀  Std Light"/>
                  <a:ea typeface="DNP  秀英角ゴシック銀  Std Light"/>
                  <a:cs typeface="DNP  秀英角ゴシック銀  Std Light"/>
                  <a:sym typeface="DNP  秀英角ゴシック銀  Std Light"/>
                </a:rPr>
                <a:t>アーキテクチャ</a:t>
              </a:r>
            </a:p>
          </p:txBody>
        </p:sp>
      </p:grpSp>
      <p:sp>
        <p:nvSpPr>
          <p:cNvPr id="15" name="Freeform 15"/>
          <p:cNvSpPr/>
          <p:nvPr/>
        </p:nvSpPr>
        <p:spPr>
          <a:xfrm>
            <a:off x="10382617" y="8133399"/>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4660281" y="7014634"/>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3243785" y="7014634"/>
            <a:ext cx="562707" cy="443545"/>
          </a:xfrm>
          <a:custGeom>
            <a:avLst/>
            <a:gdLst/>
            <a:ahLst/>
            <a:cxnLst/>
            <a:rect l="l" t="t" r="r" b="b"/>
            <a:pathLst>
              <a:path w="562707" h="443545">
                <a:moveTo>
                  <a:pt x="0" y="0"/>
                </a:moveTo>
                <a:lnTo>
                  <a:pt x="562707" y="0"/>
                </a:lnTo>
                <a:lnTo>
                  <a:pt x="562707"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6104954" y="5895870"/>
            <a:ext cx="562707" cy="443545"/>
          </a:xfrm>
          <a:custGeom>
            <a:avLst/>
            <a:gdLst/>
            <a:ahLst/>
            <a:cxnLst/>
            <a:rect l="l" t="t" r="r" b="b"/>
            <a:pathLst>
              <a:path w="562707" h="443545">
                <a:moveTo>
                  <a:pt x="0" y="0"/>
                </a:moveTo>
                <a:lnTo>
                  <a:pt x="562706" y="0"/>
                </a:lnTo>
                <a:lnTo>
                  <a:pt x="562706" y="443546"/>
                </a:lnTo>
                <a:lnTo>
                  <a:pt x="0" y="44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7521449" y="4699955"/>
            <a:ext cx="562707" cy="443545"/>
          </a:xfrm>
          <a:custGeom>
            <a:avLst/>
            <a:gdLst/>
            <a:ahLst/>
            <a:cxnLst/>
            <a:rect l="l" t="t" r="r" b="b"/>
            <a:pathLst>
              <a:path w="562707" h="443545">
                <a:moveTo>
                  <a:pt x="0" y="0"/>
                </a:moveTo>
                <a:lnTo>
                  <a:pt x="562707" y="0"/>
                </a:lnTo>
                <a:lnTo>
                  <a:pt x="562707" y="443545"/>
                </a:lnTo>
                <a:lnTo>
                  <a:pt x="0" y="443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13346376"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1" name="Freeform 21"/>
          <p:cNvSpPr/>
          <p:nvPr/>
        </p:nvSpPr>
        <p:spPr>
          <a:xfrm>
            <a:off x="4762871"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2" name="Freeform 22"/>
          <p:cNvSpPr/>
          <p:nvPr/>
        </p:nvSpPr>
        <p:spPr>
          <a:xfrm>
            <a:off x="7624040"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3" name="Freeform 23"/>
          <p:cNvSpPr/>
          <p:nvPr/>
        </p:nvSpPr>
        <p:spPr>
          <a:xfrm>
            <a:off x="10485208"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4" name="Freeform 24"/>
          <p:cNvSpPr/>
          <p:nvPr/>
        </p:nvSpPr>
        <p:spPr>
          <a:xfrm>
            <a:off x="13346376" y="8176409"/>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5" name="Freeform 25"/>
          <p:cNvSpPr/>
          <p:nvPr/>
        </p:nvSpPr>
        <p:spPr>
          <a:xfrm>
            <a:off x="16207545" y="8176409"/>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4762871"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7" name="Freeform 27"/>
          <p:cNvSpPr/>
          <p:nvPr/>
        </p:nvSpPr>
        <p:spPr>
          <a:xfrm>
            <a:off x="7624040"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8" name="Freeform 28"/>
          <p:cNvSpPr/>
          <p:nvPr/>
        </p:nvSpPr>
        <p:spPr>
          <a:xfrm>
            <a:off x="7624040" y="7057645"/>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29" name="Freeform 29"/>
          <p:cNvSpPr/>
          <p:nvPr/>
        </p:nvSpPr>
        <p:spPr>
          <a:xfrm>
            <a:off x="10485208"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0" name="Freeform 30"/>
          <p:cNvSpPr/>
          <p:nvPr/>
        </p:nvSpPr>
        <p:spPr>
          <a:xfrm>
            <a:off x="13346376" y="5938880"/>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1" name="Freeform 31"/>
          <p:cNvSpPr/>
          <p:nvPr/>
        </p:nvSpPr>
        <p:spPr>
          <a:xfrm>
            <a:off x="16207545" y="7057645"/>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2" name="Freeform 32"/>
          <p:cNvSpPr/>
          <p:nvPr/>
        </p:nvSpPr>
        <p:spPr>
          <a:xfrm>
            <a:off x="4762871"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3" name="Freeform 33"/>
          <p:cNvSpPr/>
          <p:nvPr/>
        </p:nvSpPr>
        <p:spPr>
          <a:xfrm>
            <a:off x="10485208" y="4820116"/>
            <a:ext cx="357525" cy="357525"/>
          </a:xfrm>
          <a:custGeom>
            <a:avLst/>
            <a:gdLst/>
            <a:ahLst/>
            <a:cxnLst/>
            <a:rect l="l" t="t" r="r" b="b"/>
            <a:pathLst>
              <a:path w="357525" h="357525">
                <a:moveTo>
                  <a:pt x="0" y="0"/>
                </a:moveTo>
                <a:lnTo>
                  <a:pt x="357525" y="0"/>
                </a:lnTo>
                <a:lnTo>
                  <a:pt x="357525"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
        <p:nvSpPr>
          <p:cNvPr id="34" name="Freeform 34"/>
          <p:cNvSpPr/>
          <p:nvPr/>
        </p:nvSpPr>
        <p:spPr>
          <a:xfrm>
            <a:off x="16207545" y="4820116"/>
            <a:ext cx="357525" cy="357525"/>
          </a:xfrm>
          <a:custGeom>
            <a:avLst/>
            <a:gdLst/>
            <a:ahLst/>
            <a:cxnLst/>
            <a:rect l="l" t="t" r="r" b="b"/>
            <a:pathLst>
              <a:path w="357525" h="357525">
                <a:moveTo>
                  <a:pt x="0" y="0"/>
                </a:moveTo>
                <a:lnTo>
                  <a:pt x="357524" y="0"/>
                </a:lnTo>
                <a:lnTo>
                  <a:pt x="357524" y="357525"/>
                </a:lnTo>
                <a:lnTo>
                  <a:pt x="0" y="357525"/>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コード説明</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１</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コード説明　３</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今回の学び</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B0AB7-00C0-8D7B-2C9C-72893B51B82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0D8A154-8DDA-AE07-4181-ED254BC88AB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4E767F1D-A17B-089A-191F-4868ABED2DEF}"/>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5AF4C31C-AA3B-A3B4-B5EE-CA91FCB3684B}"/>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B3738437-9C46-E664-281C-9AC5728D2B9C}"/>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01CD2942-CF9B-0937-2A1F-89DAAF48D7E2}"/>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エピローグ</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9EEED68E-34EB-D776-E9FA-FA2C0ABC7A44}"/>
              </a:ext>
            </a:extLst>
          </p:cNvPr>
          <p:cNvSpPr txBox="1"/>
          <p:nvPr/>
        </p:nvSpPr>
        <p:spPr>
          <a:xfrm>
            <a:off x="442458" y="2171699"/>
            <a:ext cx="17388342" cy="65556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◯◯の村松支店長と◯◯のかっさーの相性は悪くなく、ボタンがかけちがっていただけだった。アプリのアドバイスにしたがって相手の琴線を刺激したかっさーと村松支店長の関係は劇的に改善した。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「こんなに効果があるなんて・・・」アプリのアドバイス通りに日々を過ごしていたかっさーは全てが順調に回り始めていた。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村松支店長とはとんこつラーメンを毎日食べに行く仲になり、</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サッポロビールへは</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1,000</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億の融資をする事になった。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恋人のみーりんとの仲も順調で今度両親に挨拶する事になっている。</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そんなある日、◯◯アプリからバージョンアップと有料コースの知らせが届いた。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「相手に</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を聞かなくてもの日々の行動で</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MBTI</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を予想してくれる機能？！より具体的なシュチュエーションでの対応方法？？！！相手がなんでも言うことを聞いてくれるキラーワード１００選！！！？？？」</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かっさーは迷わず有料コースの課金ボタンを押したのだった</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20253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73027B6E-AF18-9A2F-3A16-40A142F7ED9F}"/>
              </a:ext>
            </a:extLst>
          </p:cNvPr>
          <p:cNvSpPr/>
          <p:nvPr/>
        </p:nvSpPr>
        <p:spPr>
          <a:xfrm>
            <a:off x="11201400" y="3268269"/>
            <a:ext cx="6647256" cy="6647256"/>
          </a:xfrm>
          <a:custGeom>
            <a:avLst/>
            <a:gdLst/>
            <a:ahLst/>
            <a:cxnLst/>
            <a:rect l="l" t="t" r="r" b="b"/>
            <a:pathLst>
              <a:path w="5816692" h="5816692">
                <a:moveTo>
                  <a:pt x="0" y="0"/>
                </a:moveTo>
                <a:lnTo>
                  <a:pt x="5816693" y="0"/>
                </a:lnTo>
                <a:lnTo>
                  <a:pt x="5816693" y="5816692"/>
                </a:lnTo>
                <a:lnTo>
                  <a:pt x="0" y="5816692"/>
                </a:lnTo>
                <a:lnTo>
                  <a:pt x="0" y="0"/>
                </a:lnTo>
                <a:close/>
              </a:path>
            </a:pathLst>
          </a:custGeom>
          <a:blipFill>
            <a:blip r:embed="rId2">
              <a:alphaModFix amt="20000"/>
            </a:blip>
            <a:stretch>
              <a:fillRect/>
            </a:stretch>
          </a:blipFill>
          <a:effectLst>
            <a:softEdge rad="635000"/>
          </a:effectLst>
        </p:spPr>
      </p:sp>
      <p:sp>
        <p:nvSpPr>
          <p:cNvPr id="2" name="TextBox 2"/>
          <p:cNvSpPr txBox="1"/>
          <p:nvPr/>
        </p:nvSpPr>
        <p:spPr>
          <a:xfrm>
            <a:off x="6907438" y="371475"/>
            <a:ext cx="9683724" cy="985976"/>
          </a:xfrm>
          <a:prstGeom prst="rect">
            <a:avLst/>
          </a:prstGeom>
        </p:spPr>
        <p:txBody>
          <a:bodyPr lIns="0" tIns="0" rIns="0" bIns="0" rtlCol="0" anchor="t">
            <a:spAutoFit/>
          </a:bodyPr>
          <a:lstStyle/>
          <a:p>
            <a:pPr marL="0" lvl="0" indent="0" algn="l">
              <a:lnSpc>
                <a:spcPts val="8399"/>
              </a:lnSpc>
            </a:pPr>
            <a:r>
              <a:rPr lang="en-US" sz="6999" b="1" dirty="0">
                <a:solidFill>
                  <a:srgbClr val="1E1C1D"/>
                </a:solidFill>
                <a:latin typeface="Meiryo UI" panose="020B0604030504040204" pitchFamily="50" charset="-128"/>
                <a:ea typeface="Meiryo UI" panose="020B0604030504040204" pitchFamily="50" charset="-128"/>
                <a:cs typeface="DNP  秀英角ゴシック銀  Std Bold"/>
                <a:sym typeface="DNP  秀英角ゴシック銀  Std Bold"/>
              </a:rPr>
              <a:t>Agenda</a:t>
            </a:r>
          </a:p>
        </p:txBody>
      </p:sp>
      <p:sp>
        <p:nvSpPr>
          <p:cNvPr id="3" name="TextBox 3"/>
          <p:cNvSpPr txBox="1"/>
          <p:nvPr/>
        </p:nvSpPr>
        <p:spPr>
          <a:xfrm>
            <a:off x="7391400" y="3268269"/>
            <a:ext cx="9683724" cy="3173369"/>
          </a:xfrm>
          <a:prstGeom prst="rect">
            <a:avLst/>
          </a:prstGeom>
        </p:spPr>
        <p:txBody>
          <a:bodyPr lIns="0" tIns="0" rIns="0" bIns="0" rtlCol="0" anchor="t">
            <a:spAutoFit/>
          </a:bodyPr>
          <a:lstStyle/>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メンバー紹介</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アプリ概要</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アプリデモ</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アーキテクチャ</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コード説明</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a:p>
            <a:pPr marL="0" lvl="0" indent="0" algn="l">
              <a:lnSpc>
                <a:spcPts val="4200"/>
              </a:lnSpc>
              <a:spcBef>
                <a:spcPct val="0"/>
              </a:spcBef>
            </a:pPr>
            <a:r>
              <a:rPr lang="en-US" sz="3000" dirty="0" err="1">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rPr>
              <a:t>今回の学び</a:t>
            </a:r>
            <a:endParaRPr lang="en-US" sz="3000" dirty="0">
              <a:solidFill>
                <a:srgbClr val="1E1C1D"/>
              </a:solidFill>
              <a:latin typeface="Meiryo UI" panose="020B0604030504040204" pitchFamily="50" charset="-128"/>
              <a:ea typeface="Meiryo UI" panose="020B0604030504040204" pitchFamily="50" charset="-128"/>
              <a:cs typeface="DNP  秀英角ゴシック銀  Std Light"/>
              <a:sym typeface="DNP  秀英角ゴシック銀  Std Light"/>
            </a:endParaRPr>
          </a:p>
        </p:txBody>
      </p:sp>
      <p:sp>
        <p:nvSpPr>
          <p:cNvPr id="4" name="Freeform 4"/>
          <p:cNvSpPr/>
          <p:nvPr/>
        </p:nvSpPr>
        <p:spPr>
          <a:xfrm rot="5400000">
            <a:off x="-2393986" y="2276637"/>
            <a:ext cx="10415803" cy="5719222"/>
          </a:xfrm>
          <a:custGeom>
            <a:avLst/>
            <a:gdLst/>
            <a:ahLst/>
            <a:cxnLst/>
            <a:rect l="l" t="t" r="r" b="b"/>
            <a:pathLst>
              <a:path w="10415803" h="5719222">
                <a:moveTo>
                  <a:pt x="0" y="0"/>
                </a:moveTo>
                <a:lnTo>
                  <a:pt x="10415803" y="0"/>
                </a:lnTo>
                <a:lnTo>
                  <a:pt x="10415803" y="5719223"/>
                </a:lnTo>
                <a:lnTo>
                  <a:pt x="0" y="5719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メンバー紹介</a:t>
            </a: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＆チーム目標</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E6737-3784-370A-612B-0781BECB441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CD96E3D-D94A-774A-20DC-549F43DC4AF1}"/>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9AC7A026-3681-F290-8A19-72FF9F9F8553}"/>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2EB23FF5-F13B-E941-B6FB-33513BCCA5DD}"/>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56143FB4-490A-F447-F024-E1228AD6E9B9}"/>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51ED5192-28B0-27AF-79D1-AABD8019C00A}"/>
              </a:ext>
            </a:extLst>
          </p:cNvPr>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ZEN角ゴシックNEW Medium"/>
                <a:ea typeface="ZEN角ゴシックNEW Medium"/>
                <a:cs typeface="ZEN角ゴシックNEW Medium"/>
                <a:sym typeface="ZEN角ゴシックNEW Medium"/>
              </a:rPr>
              <a:t>メンバー紹介＆チーム目標</a:t>
            </a:r>
            <a:endParaRPr lang="en-US" sz="3600" b="1" spc="359" dirty="0">
              <a:solidFill>
                <a:srgbClr val="333333"/>
              </a:solidFill>
              <a:latin typeface="ZEN角ゴシックNEW Medium"/>
              <a:ea typeface="ZEN角ゴシックNEW Medium"/>
              <a:cs typeface="ZEN角ゴシックNEW Medium"/>
              <a:sym typeface="ZEN角ゴシックNEW Medium"/>
            </a:endParaRPr>
          </a:p>
        </p:txBody>
      </p:sp>
      <p:sp>
        <p:nvSpPr>
          <p:cNvPr id="8" name="Google Shape;77;p1">
            <a:extLst>
              <a:ext uri="{FF2B5EF4-FFF2-40B4-BE49-F238E27FC236}">
                <a16:creationId xmlns:a16="http://schemas.microsoft.com/office/drawing/2014/main" id="{F2955D5E-E98C-9DB1-1AF7-6C88A67DB347}"/>
              </a:ext>
            </a:extLst>
          </p:cNvPr>
          <p:cNvSpPr txBox="1"/>
          <p:nvPr/>
        </p:nvSpPr>
        <p:spPr>
          <a:xfrm>
            <a:off x="8090719" y="1622403"/>
            <a:ext cx="9685417"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5400" dirty="0">
                <a:solidFill>
                  <a:schemeClr val="dk1"/>
                </a:solidFill>
              </a:rPr>
              <a:t>チーム：</a:t>
            </a:r>
            <a:r>
              <a:rPr lang="ja-JP" altLang="en-US" sz="5400" dirty="0">
                <a:solidFill>
                  <a:schemeClr val="dk1"/>
                </a:solidFill>
              </a:rPr>
              <a:t>とんこつディバイン</a:t>
            </a:r>
            <a:endParaRPr sz="2800" dirty="0"/>
          </a:p>
        </p:txBody>
      </p:sp>
      <p:sp>
        <p:nvSpPr>
          <p:cNvPr id="9" name="Google Shape;78;p1">
            <a:extLst>
              <a:ext uri="{FF2B5EF4-FFF2-40B4-BE49-F238E27FC236}">
                <a16:creationId xmlns:a16="http://schemas.microsoft.com/office/drawing/2014/main" id="{68A7CD29-F418-CA54-0788-28CD74F172F0}"/>
              </a:ext>
            </a:extLst>
          </p:cNvPr>
          <p:cNvSpPr txBox="1"/>
          <p:nvPr/>
        </p:nvSpPr>
        <p:spPr>
          <a:xfrm>
            <a:off x="8090719" y="2454985"/>
            <a:ext cx="9294814" cy="216671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800" b="1" dirty="0">
                <a:solidFill>
                  <a:schemeClr val="dk1"/>
                </a:solidFill>
                <a:latin typeface="Meiryo UI" panose="020B0604030504040204" pitchFamily="50" charset="-128"/>
                <a:ea typeface="Meiryo UI" panose="020B0604030504040204" pitchFamily="50" charset="-128"/>
              </a:rPr>
              <a:t>チーム名の由来</a:t>
            </a:r>
            <a:endParaRPr sz="2800" b="1" dirty="0">
              <a:solidFill>
                <a:schemeClr val="dk1"/>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sz="2800" dirty="0">
                <a:solidFill>
                  <a:schemeClr val="dk1"/>
                </a:solidFill>
                <a:latin typeface="Meiryo UI" panose="020B0604030504040204" pitchFamily="50" charset="-128"/>
                <a:ea typeface="Meiryo UI" panose="020B0604030504040204" pitchFamily="50" charset="-128"/>
              </a:rPr>
              <a:t>メンバーの共通の好物が「</a:t>
            </a:r>
            <a:r>
              <a:rPr lang="ja-JP" altLang="en-US" sz="2800" dirty="0">
                <a:solidFill>
                  <a:schemeClr val="dk1"/>
                </a:solidFill>
                <a:latin typeface="Meiryo UI" panose="020B0604030504040204" pitchFamily="50" charset="-128"/>
                <a:ea typeface="Meiryo UI" panose="020B0604030504040204" pitchFamily="50" charset="-128"/>
              </a:rPr>
              <a:t>ラーメン</a:t>
            </a:r>
            <a:r>
              <a:rPr lang="ja-JP" sz="2800" dirty="0">
                <a:solidFill>
                  <a:schemeClr val="dk1"/>
                </a:solidFill>
                <a:latin typeface="Meiryo UI" panose="020B0604030504040204" pitchFamily="50" charset="-128"/>
                <a:ea typeface="Meiryo UI" panose="020B0604030504040204" pitchFamily="50" charset="-128"/>
              </a:rPr>
              <a:t>」で</a:t>
            </a:r>
            <a:r>
              <a:rPr lang="ja-JP" altLang="en-US" sz="2800" dirty="0">
                <a:solidFill>
                  <a:schemeClr val="dk1"/>
                </a:solidFill>
                <a:latin typeface="Meiryo UI" panose="020B0604030504040204" pitchFamily="50" charset="-128"/>
                <a:ea typeface="Meiryo UI" panose="020B0604030504040204" pitchFamily="50" charset="-128"/>
              </a:rPr>
              <a:t>福岡に縁があるメンバーが多かった為、</a:t>
            </a:r>
            <a:r>
              <a:rPr lang="ja-JP" sz="2800" dirty="0">
                <a:solidFill>
                  <a:schemeClr val="dk1"/>
                </a:solidFill>
                <a:latin typeface="Meiryo UI" panose="020B0604030504040204" pitchFamily="50" charset="-128"/>
                <a:ea typeface="Meiryo UI" panose="020B0604030504040204" pitchFamily="50" charset="-128"/>
              </a:rPr>
              <a:t>ChatGPTにネーミングを依頼。</a:t>
            </a:r>
            <a:r>
              <a:rPr lang="ja-JP" altLang="en-US" sz="2800" dirty="0">
                <a:solidFill>
                  <a:srgbClr val="1D1C1D"/>
                </a:solidFill>
                <a:latin typeface="Meiryo UI" panose="020B0604030504040204" pitchFamily="50" charset="-128"/>
                <a:ea typeface="Meiryo UI" panose="020B0604030504040204" pitchFamily="50" charset="-128"/>
              </a:rPr>
              <a:t>熱血とんこつ隊・とんこつレジェンズとの</a:t>
            </a:r>
            <a:r>
              <a:rPr lang="ja-JP" sz="2800" dirty="0">
                <a:solidFill>
                  <a:srgbClr val="1D1C1D"/>
                </a:solidFill>
                <a:latin typeface="Meiryo UI" panose="020B0604030504040204" pitchFamily="50" charset="-128"/>
                <a:ea typeface="Meiryo UI" panose="020B0604030504040204" pitchFamily="50" charset="-128"/>
              </a:rPr>
              <a:t>激戦を制し</a:t>
            </a:r>
            <a:r>
              <a:rPr lang="ja-JP" altLang="en-US" sz="2800" dirty="0">
                <a:solidFill>
                  <a:srgbClr val="1D1C1D"/>
                </a:solidFill>
                <a:latin typeface="Meiryo UI" panose="020B0604030504040204" pitchFamily="50" charset="-128"/>
                <a:ea typeface="Meiryo UI" panose="020B0604030504040204" pitchFamily="50" charset="-128"/>
              </a:rPr>
              <a:t>とんこつディバイン（神々しい）</a:t>
            </a:r>
            <a:r>
              <a:rPr lang="ja-JP" sz="2800" dirty="0">
                <a:solidFill>
                  <a:srgbClr val="1D1C1D"/>
                </a:solidFill>
                <a:latin typeface="Meiryo UI" panose="020B0604030504040204" pitchFamily="50" charset="-128"/>
                <a:ea typeface="Meiryo UI" panose="020B0604030504040204" pitchFamily="50" charset="-128"/>
              </a:rPr>
              <a:t>となる。</a:t>
            </a:r>
            <a:endParaRPr sz="2800" dirty="0">
              <a:solidFill>
                <a:schemeClr val="dk1"/>
              </a:solidFill>
              <a:latin typeface="Meiryo UI" panose="020B0604030504040204" pitchFamily="50" charset="-128"/>
              <a:ea typeface="Meiryo UI" panose="020B0604030504040204" pitchFamily="50" charset="-128"/>
            </a:endParaRPr>
          </a:p>
        </p:txBody>
      </p:sp>
      <p:sp>
        <p:nvSpPr>
          <p:cNvPr id="10" name="Google Shape;79;p1">
            <a:extLst>
              <a:ext uri="{FF2B5EF4-FFF2-40B4-BE49-F238E27FC236}">
                <a16:creationId xmlns:a16="http://schemas.microsoft.com/office/drawing/2014/main" id="{8F1B6DD0-61CC-6BD3-D010-4617FA576C6C}"/>
              </a:ext>
            </a:extLst>
          </p:cNvPr>
          <p:cNvSpPr txBox="1"/>
          <p:nvPr/>
        </p:nvSpPr>
        <p:spPr>
          <a:xfrm>
            <a:off x="458785" y="8903013"/>
            <a:ext cx="6963945" cy="114028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rgbClr val="1D1C1D"/>
                </a:solidFill>
              </a:rPr>
              <a:t>目標</a:t>
            </a:r>
            <a:br>
              <a:rPr lang="ja-JP" sz="1800" b="1" dirty="0">
                <a:solidFill>
                  <a:srgbClr val="1D1C1D"/>
                </a:solidFill>
              </a:rPr>
            </a:br>
            <a:r>
              <a:rPr lang="ja-JP" sz="1800" dirty="0">
                <a:solidFill>
                  <a:schemeClr val="dk1"/>
                </a:solidFill>
              </a:rPr>
              <a:t>・全員が基本的なデータ分析をできるようになる</a:t>
            </a:r>
            <a:endParaRPr sz="1800"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・積極的にコミュニケーションをとる</a:t>
            </a:r>
            <a:endParaRPr sz="1800" dirty="0">
              <a:solidFill>
                <a:schemeClr val="dk1"/>
              </a:solidFill>
            </a:endParaRPr>
          </a:p>
        </p:txBody>
      </p:sp>
      <p:sp>
        <p:nvSpPr>
          <p:cNvPr id="11" name="Google Shape;80;p1">
            <a:extLst>
              <a:ext uri="{FF2B5EF4-FFF2-40B4-BE49-F238E27FC236}">
                <a16:creationId xmlns:a16="http://schemas.microsoft.com/office/drawing/2014/main" id="{8F5C6179-2C57-10A9-5103-7A570945F357}"/>
              </a:ext>
            </a:extLst>
          </p:cNvPr>
          <p:cNvSpPr txBox="1"/>
          <p:nvPr/>
        </p:nvSpPr>
        <p:spPr>
          <a:xfrm>
            <a:off x="7944344" y="8192951"/>
            <a:ext cx="9925982"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1800" b="1" dirty="0">
                <a:solidFill>
                  <a:schemeClr val="dk1"/>
                </a:solidFill>
              </a:rPr>
              <a:t>チームメンバー</a:t>
            </a:r>
            <a:endParaRPr sz="1800" b="1" dirty="0">
              <a:solidFill>
                <a:schemeClr val="dk1"/>
              </a:solidFill>
            </a:endParaRPr>
          </a:p>
          <a:p>
            <a:pPr marL="0" lvl="0" indent="0" algn="l" rtl="0">
              <a:lnSpc>
                <a:spcPct val="115000"/>
              </a:lnSpc>
              <a:spcBef>
                <a:spcPts val="0"/>
              </a:spcBef>
              <a:spcAft>
                <a:spcPts val="0"/>
              </a:spcAft>
              <a:buNone/>
            </a:pPr>
            <a:r>
              <a:rPr lang="ja-JP" sz="1800" dirty="0">
                <a:solidFill>
                  <a:schemeClr val="dk1"/>
                </a:solidFill>
              </a:rPr>
              <a:t>じゅん／池田潤　　なりさん／成田弘　　</a:t>
            </a:r>
            <a:endParaRPr sz="1800" dirty="0">
              <a:solidFill>
                <a:schemeClr val="dk1"/>
              </a:solidFill>
            </a:endParaRPr>
          </a:p>
        </p:txBody>
      </p:sp>
      <p:sp>
        <p:nvSpPr>
          <p:cNvPr id="16" name="Google Shape;85;p1">
            <a:extLst>
              <a:ext uri="{FF2B5EF4-FFF2-40B4-BE49-F238E27FC236}">
                <a16:creationId xmlns:a16="http://schemas.microsoft.com/office/drawing/2014/main" id="{C0A5C997-B1B5-19D2-E7EE-B765702CE7F1}"/>
              </a:ext>
            </a:extLst>
          </p:cNvPr>
          <p:cNvSpPr txBox="1"/>
          <p:nvPr/>
        </p:nvSpPr>
        <p:spPr>
          <a:xfrm>
            <a:off x="15662036" y="9563295"/>
            <a:ext cx="2114100" cy="480000"/>
          </a:xfrm>
          <a:prstGeom prst="rect">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ja-JP" sz="2400" b="1" dirty="0">
                <a:solidFill>
                  <a:schemeClr val="dk2"/>
                </a:solidFill>
              </a:rPr>
              <a:t>今回の主人公</a:t>
            </a:r>
            <a:endParaRPr sz="2400" b="1" dirty="0">
              <a:solidFill>
                <a:schemeClr val="dk2"/>
              </a:solidFill>
            </a:endParaRPr>
          </a:p>
        </p:txBody>
      </p:sp>
      <p:sp>
        <p:nvSpPr>
          <p:cNvPr id="17" name="Freeform 14">
            <a:extLst>
              <a:ext uri="{FF2B5EF4-FFF2-40B4-BE49-F238E27FC236}">
                <a16:creationId xmlns:a16="http://schemas.microsoft.com/office/drawing/2014/main" id="{BBE807A8-AEE2-65D4-D1A6-9FD7EECAD147}"/>
              </a:ext>
            </a:extLst>
          </p:cNvPr>
          <p:cNvSpPr/>
          <p:nvPr/>
        </p:nvSpPr>
        <p:spPr>
          <a:xfrm>
            <a:off x="125762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2"/>
            <a:stretch>
              <a:fillRect/>
            </a:stretch>
          </a:blipFill>
        </p:spPr>
      </p:sp>
      <p:sp>
        <p:nvSpPr>
          <p:cNvPr id="18" name="Freeform 15">
            <a:extLst>
              <a:ext uri="{FF2B5EF4-FFF2-40B4-BE49-F238E27FC236}">
                <a16:creationId xmlns:a16="http://schemas.microsoft.com/office/drawing/2014/main" id="{6E401398-AE25-EFC1-5FA4-7122741543B2}"/>
              </a:ext>
            </a:extLst>
          </p:cNvPr>
          <p:cNvSpPr/>
          <p:nvPr/>
        </p:nvSpPr>
        <p:spPr>
          <a:xfrm>
            <a:off x="151670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3"/>
            <a:stretch>
              <a:fillRect/>
            </a:stretch>
          </a:blipFill>
        </p:spPr>
      </p:sp>
      <p:pic>
        <p:nvPicPr>
          <p:cNvPr id="22" name="図 21">
            <a:extLst>
              <a:ext uri="{FF2B5EF4-FFF2-40B4-BE49-F238E27FC236}">
                <a16:creationId xmlns:a16="http://schemas.microsoft.com/office/drawing/2014/main" id="{B4A727D4-A276-F503-950D-13543CF93382}"/>
              </a:ext>
            </a:extLst>
          </p:cNvPr>
          <p:cNvPicPr>
            <a:picLocks noChangeAspect="1"/>
          </p:cNvPicPr>
          <p:nvPr/>
        </p:nvPicPr>
        <p:blipFill>
          <a:blip r:embed="rId4"/>
          <a:stretch>
            <a:fillRect/>
          </a:stretch>
        </p:blipFill>
        <p:spPr>
          <a:xfrm>
            <a:off x="458786" y="1764161"/>
            <a:ext cx="6963945" cy="6949438"/>
          </a:xfrm>
          <a:prstGeom prst="rect">
            <a:avLst/>
          </a:prstGeom>
        </p:spPr>
      </p:pic>
      <p:sp>
        <p:nvSpPr>
          <p:cNvPr id="23" name="Freeform 16">
            <a:extLst>
              <a:ext uri="{FF2B5EF4-FFF2-40B4-BE49-F238E27FC236}">
                <a16:creationId xmlns:a16="http://schemas.microsoft.com/office/drawing/2014/main" id="{0118DC1F-97D8-D18D-BB93-7F5F1DFC6661}"/>
              </a:ext>
            </a:extLst>
          </p:cNvPr>
          <p:cNvSpPr/>
          <p:nvPr/>
        </p:nvSpPr>
        <p:spPr>
          <a:xfrm>
            <a:off x="10366478" y="5363435"/>
            <a:ext cx="2663722" cy="2663722"/>
          </a:xfrm>
          <a:custGeom>
            <a:avLst/>
            <a:gdLst/>
            <a:ahLst/>
            <a:cxnLst/>
            <a:rect l="l" t="t" r="r" b="b"/>
            <a:pathLst>
              <a:path w="3848281" h="3848281">
                <a:moveTo>
                  <a:pt x="0" y="0"/>
                </a:moveTo>
                <a:lnTo>
                  <a:pt x="3848281" y="0"/>
                </a:lnTo>
                <a:lnTo>
                  <a:pt x="3848281" y="3848281"/>
                </a:lnTo>
                <a:lnTo>
                  <a:pt x="0" y="3848281"/>
                </a:lnTo>
                <a:lnTo>
                  <a:pt x="0" y="0"/>
                </a:lnTo>
                <a:close/>
              </a:path>
            </a:pathLst>
          </a:custGeom>
          <a:blipFill>
            <a:blip r:embed="rId5"/>
            <a:stretch>
              <a:fillRect/>
            </a:stretch>
          </a:blipFill>
        </p:spPr>
      </p:sp>
      <p:sp>
        <p:nvSpPr>
          <p:cNvPr id="24" name="Freeform 17">
            <a:extLst>
              <a:ext uri="{FF2B5EF4-FFF2-40B4-BE49-F238E27FC236}">
                <a16:creationId xmlns:a16="http://schemas.microsoft.com/office/drawing/2014/main" id="{463FF4CD-16E0-749F-8D3A-C205AABE57A9}"/>
              </a:ext>
            </a:extLst>
          </p:cNvPr>
          <p:cNvSpPr/>
          <p:nvPr/>
        </p:nvSpPr>
        <p:spPr>
          <a:xfrm>
            <a:off x="7944344" y="5364665"/>
            <a:ext cx="2674435" cy="2674435"/>
          </a:xfrm>
          <a:custGeom>
            <a:avLst/>
            <a:gdLst/>
            <a:ahLst/>
            <a:cxnLst/>
            <a:rect l="l" t="t" r="r" b="b"/>
            <a:pathLst>
              <a:path w="3863756" h="3863756">
                <a:moveTo>
                  <a:pt x="0" y="0"/>
                </a:moveTo>
                <a:lnTo>
                  <a:pt x="3863756" y="0"/>
                </a:lnTo>
                <a:lnTo>
                  <a:pt x="3863756" y="3863756"/>
                </a:lnTo>
                <a:lnTo>
                  <a:pt x="0" y="3863756"/>
                </a:lnTo>
                <a:lnTo>
                  <a:pt x="0" y="0"/>
                </a:lnTo>
                <a:close/>
              </a:path>
            </a:pathLst>
          </a:custGeom>
          <a:blipFill>
            <a:blip r:embed="rId6"/>
            <a:stretch>
              <a:fillRect/>
            </a:stretch>
          </a:blipFill>
        </p:spPr>
      </p:sp>
    </p:spTree>
    <p:extLst>
      <p:ext uri="{BB962C8B-B14F-4D97-AF65-F5344CB8AC3E}">
        <p14:creationId xmlns:p14="http://schemas.microsoft.com/office/powerpoint/2010/main" val="54353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45E27-89A5-2193-13A4-90C94B2C30D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6FC05D3-232F-ECBF-1A01-EB3DBAB1FBD6}"/>
              </a:ext>
            </a:extLst>
          </p:cNvPr>
          <p:cNvSpPr txBox="1"/>
          <p:nvPr/>
        </p:nvSpPr>
        <p:spPr>
          <a:xfrm>
            <a:off x="1028700" y="4434840"/>
            <a:ext cx="16230600" cy="1171796"/>
          </a:xfrm>
          <a:prstGeom prst="rect">
            <a:avLst/>
          </a:prstGeom>
        </p:spPr>
        <p:txBody>
          <a:bodyPr lIns="0" tIns="0" rIns="0" bIns="0" rtlCol="0" anchor="t">
            <a:spAutoFit/>
          </a:bodyPr>
          <a:lstStyle/>
          <a:p>
            <a:pPr marL="0" lvl="0" indent="0" algn="ctr">
              <a:lnSpc>
                <a:spcPts val="10080"/>
              </a:lnSpc>
              <a:spcBef>
                <a:spcPct val="0"/>
              </a:spcBef>
            </a:pPr>
            <a:r>
              <a:rPr lang="ja-JP" altLang="en-US" sz="7200" dirty="0">
                <a:solidFill>
                  <a:srgbClr val="1E1C1D"/>
                </a:solidFill>
                <a:latin typeface="Meiryo UI" panose="020B0604030504040204" pitchFamily="50" charset="-128"/>
                <a:ea typeface="Meiryo UI" panose="020B0604030504040204" pitchFamily="50" charset="-128"/>
                <a:cs typeface="Helveticish"/>
                <a:sym typeface="Helveticish"/>
              </a:rPr>
              <a:t>プロローグ（ペルソナ）</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a:extLst>
              <a:ext uri="{FF2B5EF4-FFF2-40B4-BE49-F238E27FC236}">
                <a16:creationId xmlns:a16="http://schemas.microsoft.com/office/drawing/2014/main" id="{AFE04AAC-86DE-4EAB-E403-F266789F60F1}"/>
              </a:ext>
            </a:extLst>
          </p:cNvPr>
          <p:cNvGrpSpPr/>
          <p:nvPr/>
        </p:nvGrpSpPr>
        <p:grpSpPr>
          <a:xfrm>
            <a:off x="14533478" y="6532478"/>
            <a:ext cx="3754522" cy="3754522"/>
            <a:chOff x="0" y="0"/>
            <a:chExt cx="5006029" cy="5006029"/>
          </a:xfrm>
        </p:grpSpPr>
        <p:grpSp>
          <p:nvGrpSpPr>
            <p:cNvPr id="4" name="Group 4">
              <a:extLst>
                <a:ext uri="{FF2B5EF4-FFF2-40B4-BE49-F238E27FC236}">
                  <a16:creationId xmlns:a16="http://schemas.microsoft.com/office/drawing/2014/main" id="{2C02E199-76D0-ECBB-3538-64A57C765FF9}"/>
                </a:ext>
              </a:extLst>
            </p:cNvPr>
            <p:cNvGrpSpPr/>
            <p:nvPr/>
          </p:nvGrpSpPr>
          <p:grpSpPr>
            <a:xfrm>
              <a:off x="2503014" y="2503014"/>
              <a:ext cx="1251507" cy="1251507"/>
              <a:chOff x="0" y="0"/>
              <a:chExt cx="1913890" cy="1913890"/>
            </a:xfrm>
          </p:grpSpPr>
          <p:sp>
            <p:nvSpPr>
              <p:cNvPr id="5" name="Freeform 5">
                <a:extLst>
                  <a:ext uri="{FF2B5EF4-FFF2-40B4-BE49-F238E27FC236}">
                    <a16:creationId xmlns:a16="http://schemas.microsoft.com/office/drawing/2014/main" id="{0ADB330A-DE8F-EF13-DEA6-9769ED00A69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a:extLst>
                <a:ext uri="{FF2B5EF4-FFF2-40B4-BE49-F238E27FC236}">
                  <a16:creationId xmlns:a16="http://schemas.microsoft.com/office/drawing/2014/main" id="{082BFC01-3650-7AD4-6213-3F39D8EF12D2}"/>
                </a:ext>
              </a:extLst>
            </p:cNvPr>
            <p:cNvGrpSpPr/>
            <p:nvPr/>
          </p:nvGrpSpPr>
          <p:grpSpPr>
            <a:xfrm>
              <a:off x="2503014" y="1251507"/>
              <a:ext cx="1251507" cy="1251507"/>
              <a:chOff x="0" y="0"/>
              <a:chExt cx="1913890" cy="1913890"/>
            </a:xfrm>
          </p:grpSpPr>
          <p:sp>
            <p:nvSpPr>
              <p:cNvPr id="7" name="Freeform 7">
                <a:extLst>
                  <a:ext uri="{FF2B5EF4-FFF2-40B4-BE49-F238E27FC236}">
                    <a16:creationId xmlns:a16="http://schemas.microsoft.com/office/drawing/2014/main" id="{1623ACE9-8B4F-5925-BD8F-C9BFECA7A952}"/>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a:extLst>
                <a:ext uri="{FF2B5EF4-FFF2-40B4-BE49-F238E27FC236}">
                  <a16:creationId xmlns:a16="http://schemas.microsoft.com/office/drawing/2014/main" id="{D8F3303F-B348-750F-E941-80CCED7F78FB}"/>
                </a:ext>
              </a:extLst>
            </p:cNvPr>
            <p:cNvGrpSpPr/>
            <p:nvPr/>
          </p:nvGrpSpPr>
          <p:grpSpPr>
            <a:xfrm>
              <a:off x="1251507" y="2503014"/>
              <a:ext cx="1251507" cy="1251507"/>
              <a:chOff x="0" y="0"/>
              <a:chExt cx="1913890" cy="1913890"/>
            </a:xfrm>
          </p:grpSpPr>
          <p:sp>
            <p:nvSpPr>
              <p:cNvPr id="9" name="Freeform 9">
                <a:extLst>
                  <a:ext uri="{FF2B5EF4-FFF2-40B4-BE49-F238E27FC236}">
                    <a16:creationId xmlns:a16="http://schemas.microsoft.com/office/drawing/2014/main" id="{1032CE94-7E28-AFCB-09DB-4AFA005B454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a:extLst>
                <a:ext uri="{FF2B5EF4-FFF2-40B4-BE49-F238E27FC236}">
                  <a16:creationId xmlns:a16="http://schemas.microsoft.com/office/drawing/2014/main" id="{2667EF96-0CA2-3770-9E93-A181091535EA}"/>
                </a:ext>
              </a:extLst>
            </p:cNvPr>
            <p:cNvGrpSpPr/>
            <p:nvPr/>
          </p:nvGrpSpPr>
          <p:grpSpPr>
            <a:xfrm>
              <a:off x="3754522" y="3754522"/>
              <a:ext cx="1251507" cy="1251507"/>
              <a:chOff x="0" y="0"/>
              <a:chExt cx="1913890" cy="1913890"/>
            </a:xfrm>
          </p:grpSpPr>
          <p:sp>
            <p:nvSpPr>
              <p:cNvPr id="11" name="Freeform 11">
                <a:extLst>
                  <a:ext uri="{FF2B5EF4-FFF2-40B4-BE49-F238E27FC236}">
                    <a16:creationId xmlns:a16="http://schemas.microsoft.com/office/drawing/2014/main" id="{80F46DFA-9260-7D1A-8462-96ADCAFC4AB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a:extLst>
                <a:ext uri="{FF2B5EF4-FFF2-40B4-BE49-F238E27FC236}">
                  <a16:creationId xmlns:a16="http://schemas.microsoft.com/office/drawing/2014/main" id="{49DE08A7-2FC3-A61A-96D8-0EBEDF28EB68}"/>
                </a:ext>
              </a:extLst>
            </p:cNvPr>
            <p:cNvGrpSpPr/>
            <p:nvPr/>
          </p:nvGrpSpPr>
          <p:grpSpPr>
            <a:xfrm>
              <a:off x="3754522" y="2503014"/>
              <a:ext cx="1251507" cy="1251507"/>
              <a:chOff x="0" y="0"/>
              <a:chExt cx="1913890" cy="1913890"/>
            </a:xfrm>
          </p:grpSpPr>
          <p:sp>
            <p:nvSpPr>
              <p:cNvPr id="13" name="Freeform 13">
                <a:extLst>
                  <a:ext uri="{FF2B5EF4-FFF2-40B4-BE49-F238E27FC236}">
                    <a16:creationId xmlns:a16="http://schemas.microsoft.com/office/drawing/2014/main" id="{E6FD1323-9839-E715-DB76-3A5BD73435C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a:extLst>
                <a:ext uri="{FF2B5EF4-FFF2-40B4-BE49-F238E27FC236}">
                  <a16:creationId xmlns:a16="http://schemas.microsoft.com/office/drawing/2014/main" id="{DE118461-F6AC-A6E2-3859-9266CF540E95}"/>
                </a:ext>
              </a:extLst>
            </p:cNvPr>
            <p:cNvGrpSpPr/>
            <p:nvPr/>
          </p:nvGrpSpPr>
          <p:grpSpPr>
            <a:xfrm>
              <a:off x="2503014" y="3754522"/>
              <a:ext cx="1251507" cy="1251507"/>
              <a:chOff x="0" y="0"/>
              <a:chExt cx="1913890" cy="1913890"/>
            </a:xfrm>
          </p:grpSpPr>
          <p:sp>
            <p:nvSpPr>
              <p:cNvPr id="15" name="Freeform 15">
                <a:extLst>
                  <a:ext uri="{FF2B5EF4-FFF2-40B4-BE49-F238E27FC236}">
                    <a16:creationId xmlns:a16="http://schemas.microsoft.com/office/drawing/2014/main" id="{CEC24118-178D-21C2-3305-6907A47B0B8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a:extLst>
                <a:ext uri="{FF2B5EF4-FFF2-40B4-BE49-F238E27FC236}">
                  <a16:creationId xmlns:a16="http://schemas.microsoft.com/office/drawing/2014/main" id="{35B3225C-6B94-49F0-8194-E23455882518}"/>
                </a:ext>
              </a:extLst>
            </p:cNvPr>
            <p:cNvGrpSpPr/>
            <p:nvPr/>
          </p:nvGrpSpPr>
          <p:grpSpPr>
            <a:xfrm>
              <a:off x="3754522" y="1251507"/>
              <a:ext cx="1251507" cy="1251507"/>
              <a:chOff x="0" y="0"/>
              <a:chExt cx="1913890" cy="1913890"/>
            </a:xfrm>
          </p:grpSpPr>
          <p:sp>
            <p:nvSpPr>
              <p:cNvPr id="17" name="Freeform 17">
                <a:extLst>
                  <a:ext uri="{FF2B5EF4-FFF2-40B4-BE49-F238E27FC236}">
                    <a16:creationId xmlns:a16="http://schemas.microsoft.com/office/drawing/2014/main" id="{DAC4420F-34D6-1A13-1988-434D6563EF4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a:extLst>
                <a:ext uri="{FF2B5EF4-FFF2-40B4-BE49-F238E27FC236}">
                  <a16:creationId xmlns:a16="http://schemas.microsoft.com/office/drawing/2014/main" id="{F49624C0-C158-81CD-2967-BA21762FBC37}"/>
                </a:ext>
              </a:extLst>
            </p:cNvPr>
            <p:cNvGrpSpPr/>
            <p:nvPr/>
          </p:nvGrpSpPr>
          <p:grpSpPr>
            <a:xfrm>
              <a:off x="1251507" y="3754522"/>
              <a:ext cx="1251507" cy="1251507"/>
              <a:chOff x="0" y="0"/>
              <a:chExt cx="1913890" cy="1913890"/>
            </a:xfrm>
          </p:grpSpPr>
          <p:sp>
            <p:nvSpPr>
              <p:cNvPr id="19" name="Freeform 19">
                <a:extLst>
                  <a:ext uri="{FF2B5EF4-FFF2-40B4-BE49-F238E27FC236}">
                    <a16:creationId xmlns:a16="http://schemas.microsoft.com/office/drawing/2014/main" id="{86059DFE-2AF1-0D15-8732-E20767288ED6}"/>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a:extLst>
                <a:ext uri="{FF2B5EF4-FFF2-40B4-BE49-F238E27FC236}">
                  <a16:creationId xmlns:a16="http://schemas.microsoft.com/office/drawing/2014/main" id="{64230337-235E-D020-5B0F-E46A04FDAAD7}"/>
                </a:ext>
              </a:extLst>
            </p:cNvPr>
            <p:cNvGrpSpPr/>
            <p:nvPr/>
          </p:nvGrpSpPr>
          <p:grpSpPr>
            <a:xfrm>
              <a:off x="3754522" y="0"/>
              <a:ext cx="1251507" cy="1251507"/>
              <a:chOff x="0" y="0"/>
              <a:chExt cx="1913890" cy="1913890"/>
            </a:xfrm>
          </p:grpSpPr>
          <p:sp>
            <p:nvSpPr>
              <p:cNvPr id="21" name="Freeform 21">
                <a:extLst>
                  <a:ext uri="{FF2B5EF4-FFF2-40B4-BE49-F238E27FC236}">
                    <a16:creationId xmlns:a16="http://schemas.microsoft.com/office/drawing/2014/main" id="{61317B50-EC71-AE24-2204-E51EBA167CB0}"/>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a:extLst>
                <a:ext uri="{FF2B5EF4-FFF2-40B4-BE49-F238E27FC236}">
                  <a16:creationId xmlns:a16="http://schemas.microsoft.com/office/drawing/2014/main" id="{2D74F785-DFA5-DC90-D711-C8207E68F09B}"/>
                </a:ext>
              </a:extLst>
            </p:cNvPr>
            <p:cNvGrpSpPr/>
            <p:nvPr/>
          </p:nvGrpSpPr>
          <p:grpSpPr>
            <a:xfrm>
              <a:off x="0" y="3754522"/>
              <a:ext cx="1251507" cy="1251507"/>
              <a:chOff x="0" y="0"/>
              <a:chExt cx="1913890" cy="1913890"/>
            </a:xfrm>
          </p:grpSpPr>
          <p:sp>
            <p:nvSpPr>
              <p:cNvPr id="23" name="Freeform 23">
                <a:extLst>
                  <a:ext uri="{FF2B5EF4-FFF2-40B4-BE49-F238E27FC236}">
                    <a16:creationId xmlns:a16="http://schemas.microsoft.com/office/drawing/2014/main" id="{B5A21799-E092-D114-F5F7-6A3B98E4025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a:extLst>
                <a:ext uri="{FF2B5EF4-FFF2-40B4-BE49-F238E27FC236}">
                  <a16:creationId xmlns:a16="http://schemas.microsoft.com/office/drawing/2014/main" id="{20E2164B-96F3-2A1E-CA5B-4165593A7907}"/>
                </a:ext>
              </a:extLst>
            </p:cNvPr>
            <p:cNvGrpSpPr/>
            <p:nvPr/>
          </p:nvGrpSpPr>
          <p:grpSpPr>
            <a:xfrm>
              <a:off x="2503014" y="1251507"/>
              <a:ext cx="1251507" cy="1251507"/>
              <a:chOff x="0" y="0"/>
              <a:chExt cx="1913890" cy="1913890"/>
            </a:xfrm>
          </p:grpSpPr>
          <p:sp>
            <p:nvSpPr>
              <p:cNvPr id="25" name="Freeform 25">
                <a:extLst>
                  <a:ext uri="{FF2B5EF4-FFF2-40B4-BE49-F238E27FC236}">
                    <a16:creationId xmlns:a16="http://schemas.microsoft.com/office/drawing/2014/main" id="{F5067680-EFFE-7011-C4FD-6892A8FBB1D7}"/>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a:extLst>
              <a:ext uri="{FF2B5EF4-FFF2-40B4-BE49-F238E27FC236}">
                <a16:creationId xmlns:a16="http://schemas.microsoft.com/office/drawing/2014/main" id="{818A24C4-5DE3-4B7C-CF02-888A6D0B33D9}"/>
              </a:ext>
            </a:extLst>
          </p:cNvPr>
          <p:cNvGrpSpPr/>
          <p:nvPr/>
        </p:nvGrpSpPr>
        <p:grpSpPr>
          <a:xfrm rot="-10800000">
            <a:off x="0" y="0"/>
            <a:ext cx="3754522" cy="3754522"/>
            <a:chOff x="0" y="0"/>
            <a:chExt cx="5006029" cy="5006029"/>
          </a:xfrm>
        </p:grpSpPr>
        <p:grpSp>
          <p:nvGrpSpPr>
            <p:cNvPr id="27" name="Group 27">
              <a:extLst>
                <a:ext uri="{FF2B5EF4-FFF2-40B4-BE49-F238E27FC236}">
                  <a16:creationId xmlns:a16="http://schemas.microsoft.com/office/drawing/2014/main" id="{96AF0B38-E6CE-B78C-AB67-5CC87E85E173}"/>
                </a:ext>
              </a:extLst>
            </p:cNvPr>
            <p:cNvGrpSpPr/>
            <p:nvPr/>
          </p:nvGrpSpPr>
          <p:grpSpPr>
            <a:xfrm>
              <a:off x="2503014" y="2503014"/>
              <a:ext cx="1251507" cy="1251507"/>
              <a:chOff x="0" y="0"/>
              <a:chExt cx="1913890" cy="1913890"/>
            </a:xfrm>
          </p:grpSpPr>
          <p:sp>
            <p:nvSpPr>
              <p:cNvPr id="28" name="Freeform 28">
                <a:extLst>
                  <a:ext uri="{FF2B5EF4-FFF2-40B4-BE49-F238E27FC236}">
                    <a16:creationId xmlns:a16="http://schemas.microsoft.com/office/drawing/2014/main" id="{93D865D5-E4B9-EF15-8513-5ED63AA53D21}"/>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a:extLst>
                <a:ext uri="{FF2B5EF4-FFF2-40B4-BE49-F238E27FC236}">
                  <a16:creationId xmlns:a16="http://schemas.microsoft.com/office/drawing/2014/main" id="{A01937B4-4143-3BAB-28AF-A6CECA678CCD}"/>
                </a:ext>
              </a:extLst>
            </p:cNvPr>
            <p:cNvGrpSpPr/>
            <p:nvPr/>
          </p:nvGrpSpPr>
          <p:grpSpPr>
            <a:xfrm>
              <a:off x="2503014" y="1251507"/>
              <a:ext cx="1251507" cy="1251507"/>
              <a:chOff x="0" y="0"/>
              <a:chExt cx="1913890" cy="1913890"/>
            </a:xfrm>
          </p:grpSpPr>
          <p:sp>
            <p:nvSpPr>
              <p:cNvPr id="30" name="Freeform 30">
                <a:extLst>
                  <a:ext uri="{FF2B5EF4-FFF2-40B4-BE49-F238E27FC236}">
                    <a16:creationId xmlns:a16="http://schemas.microsoft.com/office/drawing/2014/main" id="{34FF521E-5FBF-3950-0FCD-76FBC23B139B}"/>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a:extLst>
                <a:ext uri="{FF2B5EF4-FFF2-40B4-BE49-F238E27FC236}">
                  <a16:creationId xmlns:a16="http://schemas.microsoft.com/office/drawing/2014/main" id="{0B1BB92F-4C88-1476-4EF3-5D0CAFEA78D7}"/>
                </a:ext>
              </a:extLst>
            </p:cNvPr>
            <p:cNvGrpSpPr/>
            <p:nvPr/>
          </p:nvGrpSpPr>
          <p:grpSpPr>
            <a:xfrm>
              <a:off x="1251507" y="2503014"/>
              <a:ext cx="1251507" cy="1251507"/>
              <a:chOff x="0" y="0"/>
              <a:chExt cx="1913890" cy="1913890"/>
            </a:xfrm>
          </p:grpSpPr>
          <p:sp>
            <p:nvSpPr>
              <p:cNvPr id="32" name="Freeform 32">
                <a:extLst>
                  <a:ext uri="{FF2B5EF4-FFF2-40B4-BE49-F238E27FC236}">
                    <a16:creationId xmlns:a16="http://schemas.microsoft.com/office/drawing/2014/main" id="{8606D54E-098F-C6D5-ADB9-03EDACC24D4E}"/>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a:extLst>
                <a:ext uri="{FF2B5EF4-FFF2-40B4-BE49-F238E27FC236}">
                  <a16:creationId xmlns:a16="http://schemas.microsoft.com/office/drawing/2014/main" id="{3A13F03B-D42C-ACCF-9A76-ABDFE6AD022F}"/>
                </a:ext>
              </a:extLst>
            </p:cNvPr>
            <p:cNvGrpSpPr/>
            <p:nvPr/>
          </p:nvGrpSpPr>
          <p:grpSpPr>
            <a:xfrm>
              <a:off x="3754522" y="3754522"/>
              <a:ext cx="1251507" cy="1251507"/>
              <a:chOff x="0" y="0"/>
              <a:chExt cx="1913890" cy="1913890"/>
            </a:xfrm>
          </p:grpSpPr>
          <p:sp>
            <p:nvSpPr>
              <p:cNvPr id="34" name="Freeform 34">
                <a:extLst>
                  <a:ext uri="{FF2B5EF4-FFF2-40B4-BE49-F238E27FC236}">
                    <a16:creationId xmlns:a16="http://schemas.microsoft.com/office/drawing/2014/main" id="{A89A8625-E9CC-D0FE-16A0-3B47C40DD9AA}"/>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a:extLst>
                <a:ext uri="{FF2B5EF4-FFF2-40B4-BE49-F238E27FC236}">
                  <a16:creationId xmlns:a16="http://schemas.microsoft.com/office/drawing/2014/main" id="{8FA4A83B-5FB9-81F9-3C8D-FBBCDFEB31CD}"/>
                </a:ext>
              </a:extLst>
            </p:cNvPr>
            <p:cNvGrpSpPr/>
            <p:nvPr/>
          </p:nvGrpSpPr>
          <p:grpSpPr>
            <a:xfrm>
              <a:off x="3754522" y="2503014"/>
              <a:ext cx="1251507" cy="1251507"/>
              <a:chOff x="0" y="0"/>
              <a:chExt cx="1913890" cy="1913890"/>
            </a:xfrm>
          </p:grpSpPr>
          <p:sp>
            <p:nvSpPr>
              <p:cNvPr id="36" name="Freeform 36">
                <a:extLst>
                  <a:ext uri="{FF2B5EF4-FFF2-40B4-BE49-F238E27FC236}">
                    <a16:creationId xmlns:a16="http://schemas.microsoft.com/office/drawing/2014/main" id="{99132A82-708E-D69A-B33D-EBB696FD10E3}"/>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a:extLst>
                <a:ext uri="{FF2B5EF4-FFF2-40B4-BE49-F238E27FC236}">
                  <a16:creationId xmlns:a16="http://schemas.microsoft.com/office/drawing/2014/main" id="{0E0EC929-FDCA-AEB6-75BE-80148083C48C}"/>
                </a:ext>
              </a:extLst>
            </p:cNvPr>
            <p:cNvGrpSpPr/>
            <p:nvPr/>
          </p:nvGrpSpPr>
          <p:grpSpPr>
            <a:xfrm>
              <a:off x="2503014" y="3754522"/>
              <a:ext cx="1251507" cy="1251507"/>
              <a:chOff x="0" y="0"/>
              <a:chExt cx="1913890" cy="1913890"/>
            </a:xfrm>
          </p:grpSpPr>
          <p:sp>
            <p:nvSpPr>
              <p:cNvPr id="38" name="Freeform 38">
                <a:extLst>
                  <a:ext uri="{FF2B5EF4-FFF2-40B4-BE49-F238E27FC236}">
                    <a16:creationId xmlns:a16="http://schemas.microsoft.com/office/drawing/2014/main" id="{A3219EFF-D401-59C6-C996-7712B84006BF}"/>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a:extLst>
                <a:ext uri="{FF2B5EF4-FFF2-40B4-BE49-F238E27FC236}">
                  <a16:creationId xmlns:a16="http://schemas.microsoft.com/office/drawing/2014/main" id="{A27F494B-02F9-66BC-78DF-2A31C59B42AA}"/>
                </a:ext>
              </a:extLst>
            </p:cNvPr>
            <p:cNvGrpSpPr/>
            <p:nvPr/>
          </p:nvGrpSpPr>
          <p:grpSpPr>
            <a:xfrm>
              <a:off x="3754522" y="1251507"/>
              <a:ext cx="1251507" cy="1251507"/>
              <a:chOff x="0" y="0"/>
              <a:chExt cx="1913890" cy="1913890"/>
            </a:xfrm>
          </p:grpSpPr>
          <p:sp>
            <p:nvSpPr>
              <p:cNvPr id="40" name="Freeform 40">
                <a:extLst>
                  <a:ext uri="{FF2B5EF4-FFF2-40B4-BE49-F238E27FC236}">
                    <a16:creationId xmlns:a16="http://schemas.microsoft.com/office/drawing/2014/main" id="{F7B928F0-84CB-51B3-8657-85ED66DED8D5}"/>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a:extLst>
                <a:ext uri="{FF2B5EF4-FFF2-40B4-BE49-F238E27FC236}">
                  <a16:creationId xmlns:a16="http://schemas.microsoft.com/office/drawing/2014/main" id="{138FD5D1-F497-2DE3-856A-6BABE91B1E1D}"/>
                </a:ext>
              </a:extLst>
            </p:cNvPr>
            <p:cNvGrpSpPr/>
            <p:nvPr/>
          </p:nvGrpSpPr>
          <p:grpSpPr>
            <a:xfrm>
              <a:off x="1251507" y="3754522"/>
              <a:ext cx="1251507" cy="1251507"/>
              <a:chOff x="0" y="0"/>
              <a:chExt cx="1913890" cy="1913890"/>
            </a:xfrm>
          </p:grpSpPr>
          <p:sp>
            <p:nvSpPr>
              <p:cNvPr id="42" name="Freeform 42">
                <a:extLst>
                  <a:ext uri="{FF2B5EF4-FFF2-40B4-BE49-F238E27FC236}">
                    <a16:creationId xmlns:a16="http://schemas.microsoft.com/office/drawing/2014/main" id="{EC7E832E-81D6-2FE0-1AF0-80C2AB167C24}"/>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a:extLst>
                <a:ext uri="{FF2B5EF4-FFF2-40B4-BE49-F238E27FC236}">
                  <a16:creationId xmlns:a16="http://schemas.microsoft.com/office/drawing/2014/main" id="{748A607B-0419-F447-997E-207C1EB5FDF3}"/>
                </a:ext>
              </a:extLst>
            </p:cNvPr>
            <p:cNvGrpSpPr/>
            <p:nvPr/>
          </p:nvGrpSpPr>
          <p:grpSpPr>
            <a:xfrm>
              <a:off x="3754522" y="0"/>
              <a:ext cx="1251507" cy="1251507"/>
              <a:chOff x="0" y="0"/>
              <a:chExt cx="1913890" cy="1913890"/>
            </a:xfrm>
          </p:grpSpPr>
          <p:sp>
            <p:nvSpPr>
              <p:cNvPr id="44" name="Freeform 44">
                <a:extLst>
                  <a:ext uri="{FF2B5EF4-FFF2-40B4-BE49-F238E27FC236}">
                    <a16:creationId xmlns:a16="http://schemas.microsoft.com/office/drawing/2014/main" id="{F47F7B20-8F78-B9F4-EF1C-8A49F79700B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a:extLst>
                <a:ext uri="{FF2B5EF4-FFF2-40B4-BE49-F238E27FC236}">
                  <a16:creationId xmlns:a16="http://schemas.microsoft.com/office/drawing/2014/main" id="{91A1A679-3D2A-3F1F-42A5-416A48691738}"/>
                </a:ext>
              </a:extLst>
            </p:cNvPr>
            <p:cNvGrpSpPr/>
            <p:nvPr/>
          </p:nvGrpSpPr>
          <p:grpSpPr>
            <a:xfrm>
              <a:off x="0" y="3754522"/>
              <a:ext cx="1251507" cy="1251507"/>
              <a:chOff x="0" y="0"/>
              <a:chExt cx="1913890" cy="1913890"/>
            </a:xfrm>
          </p:grpSpPr>
          <p:sp>
            <p:nvSpPr>
              <p:cNvPr id="46" name="Freeform 46">
                <a:extLst>
                  <a:ext uri="{FF2B5EF4-FFF2-40B4-BE49-F238E27FC236}">
                    <a16:creationId xmlns:a16="http://schemas.microsoft.com/office/drawing/2014/main" id="{0D39E7D4-BF26-4A85-FD30-0E505939FBD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a:extLst>
                <a:ext uri="{FF2B5EF4-FFF2-40B4-BE49-F238E27FC236}">
                  <a16:creationId xmlns:a16="http://schemas.microsoft.com/office/drawing/2014/main" id="{D2A92B12-3004-936C-98BD-3DE890D92960}"/>
                </a:ext>
              </a:extLst>
            </p:cNvPr>
            <p:cNvGrpSpPr/>
            <p:nvPr/>
          </p:nvGrpSpPr>
          <p:grpSpPr>
            <a:xfrm>
              <a:off x="2503014" y="1251507"/>
              <a:ext cx="1251507" cy="1251507"/>
              <a:chOff x="0" y="0"/>
              <a:chExt cx="1913890" cy="1913890"/>
            </a:xfrm>
          </p:grpSpPr>
          <p:sp>
            <p:nvSpPr>
              <p:cNvPr id="48" name="Freeform 48">
                <a:extLst>
                  <a:ext uri="{FF2B5EF4-FFF2-40B4-BE49-F238E27FC236}">
                    <a16:creationId xmlns:a16="http://schemas.microsoft.com/office/drawing/2014/main" id="{86A0BAB1-86FA-D62B-5EC6-6DC7735E1F8C}"/>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extLst>
      <p:ext uri="{BB962C8B-B14F-4D97-AF65-F5344CB8AC3E}">
        <p14:creationId xmlns:p14="http://schemas.microsoft.com/office/powerpoint/2010/main" val="2560529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59704-B784-317D-0214-701635C8DE3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BFC538B-5FE1-C5F7-FE0B-34B4442E55DE}"/>
              </a:ext>
            </a:extLst>
          </p:cNvPr>
          <p:cNvGrpSpPr/>
          <p:nvPr/>
        </p:nvGrpSpPr>
        <p:grpSpPr>
          <a:xfrm rot="-5400000">
            <a:off x="110861" y="437443"/>
            <a:ext cx="960793" cy="1182515"/>
            <a:chOff x="0" y="0"/>
            <a:chExt cx="660400" cy="812800"/>
          </a:xfrm>
        </p:grpSpPr>
        <p:sp>
          <p:nvSpPr>
            <p:cNvPr id="3" name="Freeform 3">
              <a:extLst>
                <a:ext uri="{FF2B5EF4-FFF2-40B4-BE49-F238E27FC236}">
                  <a16:creationId xmlns:a16="http://schemas.microsoft.com/office/drawing/2014/main" id="{B69CC658-3D56-5748-EF3D-A2B3764AD5DE}"/>
                </a:ext>
              </a:extLst>
            </p:cNvPr>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a:extLst>
                <a:ext uri="{FF2B5EF4-FFF2-40B4-BE49-F238E27FC236}">
                  <a16:creationId xmlns:a16="http://schemas.microsoft.com/office/drawing/2014/main" id="{8D679F21-99C2-7E67-477E-A258ECAA2690}"/>
                </a:ext>
              </a:extLst>
            </p:cNvPr>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a:extLst>
              <a:ext uri="{FF2B5EF4-FFF2-40B4-BE49-F238E27FC236}">
                <a16:creationId xmlns:a16="http://schemas.microsoft.com/office/drawing/2014/main" id="{2F9171E0-BEDD-1AE2-AB95-7C0B3F91B6A5}"/>
              </a:ext>
            </a:extLst>
          </p:cNvPr>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1296B96A-4B5B-A5C6-88E3-EDA14513D181}"/>
              </a:ext>
            </a:extLst>
          </p:cNvPr>
          <p:cNvSpPr txBox="1"/>
          <p:nvPr/>
        </p:nvSpPr>
        <p:spPr>
          <a:xfrm>
            <a:off x="1602253" y="649605"/>
            <a:ext cx="11568338" cy="611001"/>
          </a:xfrm>
          <a:prstGeom prst="rect">
            <a:avLst/>
          </a:prstGeom>
        </p:spPr>
        <p:txBody>
          <a:bodyPr lIns="0" tIns="0" rIns="0" bIns="0" rtlCol="0" anchor="t">
            <a:spAutoFit/>
          </a:bodyPr>
          <a:lstStyle/>
          <a:p>
            <a:pPr algn="l">
              <a:lnSpc>
                <a:spcPts val="5400"/>
              </a:lnSpc>
            </a:pPr>
            <a:r>
              <a:rPr lang="ja-JP" alt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rPr>
              <a:t>プロローグ（ペルソナ）</a:t>
            </a:r>
            <a:endParaRPr lang="en-US" sz="3600" b="1" spc="359" dirty="0">
              <a:solidFill>
                <a:srgbClr val="333333"/>
              </a:solidFill>
              <a:latin typeface="Meiryo UI" panose="020B0604030504040204" pitchFamily="50" charset="-128"/>
              <a:ea typeface="Meiryo UI" panose="020B0604030504040204" pitchFamily="50" charset="-128"/>
              <a:cs typeface="ZEN角ゴシックNEW Medium"/>
              <a:sym typeface="ZEN角ゴシックNEW Medium"/>
            </a:endParaRPr>
          </a:p>
        </p:txBody>
      </p:sp>
      <p:sp>
        <p:nvSpPr>
          <p:cNvPr id="7" name="Google Shape;91;g3146c00d02f_0_1098">
            <a:extLst>
              <a:ext uri="{FF2B5EF4-FFF2-40B4-BE49-F238E27FC236}">
                <a16:creationId xmlns:a16="http://schemas.microsoft.com/office/drawing/2014/main" id="{CEE46AE8-6D27-6A63-2AF4-01923DE7A8FF}"/>
              </a:ext>
            </a:extLst>
          </p:cNvPr>
          <p:cNvSpPr txBox="1"/>
          <p:nvPr/>
        </p:nvSpPr>
        <p:spPr>
          <a:xfrm>
            <a:off x="442458" y="2171699"/>
            <a:ext cx="17388342" cy="570614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JP" sz="2400" dirty="0">
                <a:solidFill>
                  <a:schemeClr val="dk1"/>
                </a:solidFill>
                <a:latin typeface="Meiryo UI" panose="020B0604030504040204" pitchFamily="50" charset="-128"/>
                <a:ea typeface="Meiryo UI" panose="020B0604030504040204" pitchFamily="50" charset="-128"/>
                <a:cs typeface="Meiryo"/>
                <a:sym typeface="Meiryo"/>
              </a:rPr>
              <a:t>福岡銀行</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の若きエース“</a:t>
            </a:r>
            <a:r>
              <a:rPr lang="ja-JP" altLang="en-US" sz="2400" b="1" i="0" dirty="0">
                <a:solidFill>
                  <a:srgbClr val="1D1C1D"/>
                </a:solidFill>
                <a:effectLst/>
                <a:latin typeface="Meiryo UI" panose="020B0604030504040204" pitchFamily="50" charset="-128"/>
                <a:ea typeface="Meiryo UI" panose="020B0604030504040204" pitchFamily="50" charset="-128"/>
              </a:rPr>
              <a:t>笠木充騎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”は悩んでいた。悩みの原因は九州電力から出向してして自分の上司になった</a:t>
            </a:r>
            <a:r>
              <a:rPr lang="ja-JP" altLang="en-US" sz="2400" b="1" i="0" dirty="0">
                <a:solidFill>
                  <a:srgbClr val="1D1C1D"/>
                </a:solidFill>
                <a:effectLst/>
                <a:latin typeface="Meiryo UI" panose="020B0604030504040204" pitchFamily="50" charset="-128"/>
                <a:ea typeface="Meiryo UI" panose="020B0604030504040204" pitchFamily="50" charset="-128"/>
              </a:rPr>
              <a:t>村松 将知との関係だ。</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「前任の成田支店長はとんこつラーメンさえ食べさせておけば全ての稟議にめくら判だったのに・・・」</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新しく担当になったサッポロビール窓口の池田さんもいつもヘラヘラして何考えているかわからないし・・</a:t>
            </a:r>
            <a:endParaRPr lang="en-US" altLang="ja-JP" sz="2400" b="1" dirty="0">
              <a:solidFill>
                <a:srgbClr val="1D1C1D"/>
              </a:solidFill>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r>
              <a:rPr lang="ja-JP" altLang="en-US" sz="2400" b="1" dirty="0">
                <a:solidFill>
                  <a:srgbClr val="1D1C1D"/>
                </a:solidFill>
                <a:latin typeface="Meiryo UI" panose="020B0604030504040204" pitchFamily="50" charset="-128"/>
                <a:ea typeface="Meiryo UI" panose="020B0604030504040204" pitchFamily="50" charset="-128"/>
              </a:rPr>
              <a:t>何よりも付き合って半年になる彼女の</a:t>
            </a:r>
            <a:r>
              <a:rPr lang="ja-JP" altLang="en-US" sz="2400" b="1" i="0" dirty="0">
                <a:solidFill>
                  <a:srgbClr val="1D1C1D"/>
                </a:solidFill>
                <a:effectLst/>
                <a:latin typeface="Meiryo UI" panose="020B0604030504040204" pitchFamily="50" charset="-128"/>
                <a:ea typeface="Meiryo UI" panose="020B0604030504040204" pitchFamily="50" charset="-128"/>
              </a:rPr>
              <a:t>碧</a:t>
            </a:r>
            <a:r>
              <a:rPr lang="ja-JP" altLang="en-US" sz="2400" b="1" dirty="0">
                <a:solidFill>
                  <a:srgbClr val="1D1C1D"/>
                </a:solidFill>
                <a:latin typeface="Meiryo UI" panose="020B0604030504040204" pitchFamily="50" charset="-128"/>
                <a:ea typeface="Meiryo UI" panose="020B0604030504040204" pitchFamily="50" charset="-128"/>
              </a:rPr>
              <a:t>（通称みーりん）との関係がぎくしゃくしがちしている事が一番のストレスだった。</a:t>
            </a:r>
            <a:endParaRPr lang="en-US" altLang="ja-JP" sz="2400" b="1" i="0" dirty="0">
              <a:solidFill>
                <a:srgbClr val="1D1C1D"/>
              </a:solidFill>
              <a:effectLst/>
              <a:latin typeface="Meiryo UI" panose="020B0604030504040204" pitchFamily="50" charset="-128"/>
              <a:ea typeface="Meiryo UI" panose="020B0604030504040204" pitchFamily="50" charset="-128"/>
            </a:endParaRPr>
          </a:p>
          <a:p>
            <a:pPr marL="0" lvl="0" indent="0" algn="l" rtl="0">
              <a:lnSpc>
                <a:spcPct val="115000"/>
              </a:lnSpc>
              <a:spcBef>
                <a:spcPts val="0"/>
              </a:spcBef>
              <a:spcAft>
                <a:spcPts val="0"/>
              </a:spcAft>
              <a:buNone/>
            </a:pPr>
            <a:endParaRPr lang="en-US" altLang="ja-JP" sz="2400" b="1" dirty="0">
              <a:solidFill>
                <a:srgbClr val="1D1C1D"/>
              </a:solidFill>
              <a:latin typeface="Meiryo UI" panose="020B0604030504040204" pitchFamily="50" charset="-128"/>
              <a:ea typeface="Meiryo UI" panose="020B0604030504040204" pitchFamily="50" charset="-128"/>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そんなある日、夜の中洲を歩いていると、かつての同じ支店の先輩だった</a:t>
            </a:r>
            <a:r>
              <a:rPr lang="ja-JP" altLang="ja-JP" sz="2400" dirty="0">
                <a:solidFill>
                  <a:schemeClr val="dk1"/>
                </a:solidFill>
                <a:latin typeface="Meiryo UI" panose="020B0604030504040204" pitchFamily="50" charset="-128"/>
                <a:ea typeface="Meiryo UI" panose="020B0604030504040204" pitchFamily="50" charset="-128"/>
                <a:cs typeface="Meiryo"/>
                <a:sym typeface="Meiryo"/>
              </a:rPr>
              <a:t>”堤堅太郎”</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に偶然声をかけられた。中古車販売店を開業する為に福銀を退社した堅太郎は、あるアプリを使う事でお客さんやメンバーと良好な関係を築き、、堤</a:t>
            </a:r>
            <a:r>
              <a:rPr lang="en-US" altLang="ja-JP" sz="2400" dirty="0">
                <a:solidFill>
                  <a:schemeClr val="dk1"/>
                </a:solidFill>
                <a:latin typeface="Meiryo UI" panose="020B0604030504040204" pitchFamily="50" charset="-128"/>
                <a:ea typeface="Meiryo UI" panose="020B0604030504040204" pitchFamily="50" charset="-128"/>
                <a:cs typeface="Meiryo"/>
                <a:sym typeface="Meiryo"/>
              </a:rPr>
              <a:t>MOTORS</a:t>
            </a: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は業績絶好調との事だった。「お前もこのアプリを使うと良いよ」</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そう言って別れたかっさーは</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a:p>
            <a:pPr marL="0" lvl="0" indent="0" algn="l" rtl="0">
              <a:lnSpc>
                <a:spcPct val="115000"/>
              </a:lnSpc>
              <a:spcBef>
                <a:spcPts val="0"/>
              </a:spcBef>
              <a:spcAft>
                <a:spcPts val="0"/>
              </a:spcAft>
              <a:buNone/>
            </a:pPr>
            <a:r>
              <a:rPr lang="ja-JP" altLang="en-US" sz="2400" dirty="0">
                <a:solidFill>
                  <a:schemeClr val="dk1"/>
                </a:solidFill>
                <a:latin typeface="Meiryo UI" panose="020B0604030504040204" pitchFamily="50" charset="-128"/>
                <a:ea typeface="Meiryo UI" panose="020B0604030504040204" pitchFamily="50" charset="-128"/>
                <a:cs typeface="Meiryo"/>
                <a:sym typeface="Meiryo"/>
              </a:rPr>
              <a:t>「相性診断アプリなんて効果あるのかな・・・」と言いながら藁にもすがる思いでアプリ「チェック・ゼロ」にアクセスした・・どこかで聞いた事ある名前だなと思いながら・・・</a:t>
            </a:r>
            <a:endParaRPr lang="en-US" altLang="ja-JP" sz="2400" dirty="0">
              <a:solidFill>
                <a:schemeClr val="dk1"/>
              </a:solidFill>
              <a:latin typeface="Meiryo UI" panose="020B0604030504040204" pitchFamily="50" charset="-128"/>
              <a:ea typeface="Meiryo UI" panose="020B0604030504040204" pitchFamily="50" charset="-128"/>
              <a:cs typeface="Meiryo"/>
              <a:sym typeface="Meiryo"/>
            </a:endParaRPr>
          </a:p>
        </p:txBody>
      </p:sp>
    </p:spTree>
    <p:extLst>
      <p:ext uri="{BB962C8B-B14F-4D97-AF65-F5344CB8AC3E}">
        <p14:creationId xmlns:p14="http://schemas.microsoft.com/office/powerpoint/2010/main" val="45328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154547"/>
          </a:xfrm>
          <a:prstGeom prst="rect">
            <a:avLst/>
          </a:prstGeom>
        </p:spPr>
        <p:txBody>
          <a:bodyPr lIns="0" tIns="0" rIns="0" bIns="0" rtlCol="0" anchor="t">
            <a:spAutoFit/>
          </a:bodyPr>
          <a:lstStyle/>
          <a:p>
            <a:pPr marL="0" lvl="0" indent="0" algn="ctr">
              <a:lnSpc>
                <a:spcPts val="10080"/>
              </a:lnSpc>
              <a:spcBef>
                <a:spcPct val="0"/>
              </a:spcBef>
            </a:pPr>
            <a:r>
              <a:rPr lang="en-US" sz="7200" dirty="0" err="1">
                <a:solidFill>
                  <a:srgbClr val="1E1C1D"/>
                </a:solidFill>
                <a:latin typeface="Meiryo UI" panose="020B0604030504040204" pitchFamily="50" charset="-128"/>
                <a:ea typeface="Meiryo UI" panose="020B0604030504040204" pitchFamily="50" charset="-128"/>
                <a:cs typeface="Helveticish"/>
                <a:sym typeface="Helveticish"/>
              </a:rPr>
              <a:t>アプリ概要</a:t>
            </a:r>
            <a:endParaRPr lang="en-US" sz="7200" dirty="0">
              <a:solidFill>
                <a:srgbClr val="1E1C1D"/>
              </a:solidFill>
              <a:latin typeface="Meiryo UI" panose="020B0604030504040204" pitchFamily="50" charset="-128"/>
              <a:ea typeface="Meiryo UI" panose="020B0604030504040204" pitchFamily="50" charset="-128"/>
              <a:cs typeface="Helveticish"/>
              <a:sym typeface="Helveticish"/>
            </a:endParaRP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0861" y="437443"/>
            <a:ext cx="960793" cy="1182515"/>
            <a:chOff x="0" y="0"/>
            <a:chExt cx="660400" cy="812800"/>
          </a:xfrm>
        </p:grpSpPr>
        <p:sp>
          <p:nvSpPr>
            <p:cNvPr id="3" name="Freeform 3"/>
            <p:cNvSpPr/>
            <p:nvPr/>
          </p:nvSpPr>
          <p:spPr>
            <a:xfrm>
              <a:off x="0" y="0"/>
              <a:ext cx="660400" cy="812800"/>
            </a:xfrm>
            <a:custGeom>
              <a:avLst/>
              <a:gdLst/>
              <a:ahLst/>
              <a:cxnLst/>
              <a:rect l="l" t="t" r="r" b="b"/>
              <a:pathLst>
                <a:path w="660400" h="812800">
                  <a:moveTo>
                    <a:pt x="220252" y="793731"/>
                  </a:moveTo>
                  <a:cubicBezTo>
                    <a:pt x="254109" y="805245"/>
                    <a:pt x="292600" y="812800"/>
                    <a:pt x="330378" y="812800"/>
                  </a:cubicBezTo>
                  <a:cubicBezTo>
                    <a:pt x="368157" y="812800"/>
                    <a:pt x="404509" y="806323"/>
                    <a:pt x="438009" y="794809"/>
                  </a:cubicBezTo>
                  <a:cubicBezTo>
                    <a:pt x="438723" y="794450"/>
                    <a:pt x="439435" y="794450"/>
                    <a:pt x="440148" y="794090"/>
                  </a:cubicBezTo>
                  <a:cubicBezTo>
                    <a:pt x="565955" y="748035"/>
                    <a:pt x="658618" y="626421"/>
                    <a:pt x="660400" y="484298"/>
                  </a:cubicBezTo>
                  <a:lnTo>
                    <a:pt x="660400" y="0"/>
                  </a:lnTo>
                  <a:lnTo>
                    <a:pt x="0" y="0"/>
                  </a:lnTo>
                  <a:lnTo>
                    <a:pt x="0" y="483939"/>
                  </a:lnTo>
                  <a:cubicBezTo>
                    <a:pt x="1782" y="627140"/>
                    <a:pt x="93019" y="748755"/>
                    <a:pt x="220252" y="793731"/>
                  </a:cubicBezTo>
                  <a:close/>
                </a:path>
              </a:pathLst>
            </a:custGeom>
            <a:solidFill>
              <a:srgbClr val="000000"/>
            </a:solidFill>
          </p:spPr>
        </p:sp>
        <p:sp>
          <p:nvSpPr>
            <p:cNvPr id="4" name="TextBox 4"/>
            <p:cNvSpPr txBox="1"/>
            <p:nvPr/>
          </p:nvSpPr>
          <p:spPr>
            <a:xfrm>
              <a:off x="0" y="-47625"/>
              <a:ext cx="660400" cy="733425"/>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602253" y="1528147"/>
            <a:ext cx="16685747" cy="0"/>
          </a:xfrm>
          <a:prstGeom prst="line">
            <a:avLst/>
          </a:prstGeom>
          <a:ln w="38100" cap="flat">
            <a:solidFill>
              <a:srgbClr val="000000"/>
            </a:solidFill>
            <a:prstDash val="solid"/>
            <a:headEnd type="none" w="sm" len="sm"/>
            <a:tailEnd type="none" w="sm" len="sm"/>
          </a:ln>
        </p:spPr>
      </p:sp>
      <p:sp>
        <p:nvSpPr>
          <p:cNvPr id="6" name="TextBox 6"/>
          <p:cNvSpPr txBox="1"/>
          <p:nvPr/>
        </p:nvSpPr>
        <p:spPr>
          <a:xfrm>
            <a:off x="1602253" y="649605"/>
            <a:ext cx="11568338" cy="653415"/>
          </a:xfrm>
          <a:prstGeom prst="rect">
            <a:avLst/>
          </a:prstGeom>
        </p:spPr>
        <p:txBody>
          <a:bodyPr lIns="0" tIns="0" rIns="0" bIns="0" rtlCol="0" anchor="t">
            <a:spAutoFit/>
          </a:bodyPr>
          <a:lstStyle/>
          <a:p>
            <a:pPr algn="l">
              <a:lnSpc>
                <a:spcPts val="5400"/>
              </a:lnSpc>
            </a:pPr>
            <a:r>
              <a:rPr lang="en-US" sz="3600" b="1" spc="359">
                <a:solidFill>
                  <a:srgbClr val="333333"/>
                </a:solidFill>
                <a:latin typeface="ZEN角ゴシックNEW Medium"/>
                <a:ea typeface="ZEN角ゴシックNEW Medium"/>
                <a:cs typeface="ZEN角ゴシックNEW Medium"/>
                <a:sym typeface="ZEN角ゴシックNEW Medium"/>
              </a:rPr>
              <a:t>アプリ概要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28700" y="4434840"/>
            <a:ext cx="16230600" cy="1255395"/>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1E1C1D"/>
                </a:solidFill>
                <a:latin typeface="Helveticish"/>
                <a:ea typeface="Helveticish"/>
                <a:cs typeface="Helveticish"/>
                <a:sym typeface="Helveticish"/>
              </a:rPr>
              <a:t>アプリデモ</a:t>
            </a:r>
          </a:p>
        </p:txBody>
      </p:sp>
      <p:grpSp>
        <p:nvGrpSpPr>
          <p:cNvPr id="3" name="Group 3"/>
          <p:cNvGrpSpPr/>
          <p:nvPr/>
        </p:nvGrpSpPr>
        <p:grpSpPr>
          <a:xfrm>
            <a:off x="14533478" y="6532478"/>
            <a:ext cx="3754522" cy="3754522"/>
            <a:chOff x="0" y="0"/>
            <a:chExt cx="5006029" cy="5006029"/>
          </a:xfrm>
        </p:grpSpPr>
        <p:grpSp>
          <p:nvGrpSpPr>
            <p:cNvPr id="4" name="Group 4"/>
            <p:cNvGrpSpPr/>
            <p:nvPr/>
          </p:nvGrpSpPr>
          <p:grpSpPr>
            <a:xfrm>
              <a:off x="2503014" y="2503014"/>
              <a:ext cx="1251507" cy="1251507"/>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6" name="Group 6"/>
            <p:cNvGrpSpPr/>
            <p:nvPr/>
          </p:nvGrpSpPr>
          <p:grpSpPr>
            <a:xfrm>
              <a:off x="2503014" y="1251507"/>
              <a:ext cx="1251507" cy="1251507"/>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8" name="Group 8"/>
            <p:cNvGrpSpPr/>
            <p:nvPr/>
          </p:nvGrpSpPr>
          <p:grpSpPr>
            <a:xfrm>
              <a:off x="1251507" y="2503014"/>
              <a:ext cx="1251507" cy="1251507"/>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0" name="Group 10"/>
            <p:cNvGrpSpPr/>
            <p:nvPr/>
          </p:nvGrpSpPr>
          <p:grpSpPr>
            <a:xfrm>
              <a:off x="3754522" y="3754522"/>
              <a:ext cx="1251507" cy="1251507"/>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2" name="Group 12"/>
            <p:cNvGrpSpPr/>
            <p:nvPr/>
          </p:nvGrpSpPr>
          <p:grpSpPr>
            <a:xfrm>
              <a:off x="3754522" y="2503014"/>
              <a:ext cx="1251507" cy="125150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4" name="Group 14"/>
            <p:cNvGrpSpPr/>
            <p:nvPr/>
          </p:nvGrpSpPr>
          <p:grpSpPr>
            <a:xfrm>
              <a:off x="2503014" y="3754522"/>
              <a:ext cx="1251507" cy="125150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6" name="Group 16"/>
            <p:cNvGrpSpPr/>
            <p:nvPr/>
          </p:nvGrpSpPr>
          <p:grpSpPr>
            <a:xfrm>
              <a:off x="3754522" y="1251507"/>
              <a:ext cx="1251507" cy="125150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18" name="Group 18"/>
            <p:cNvGrpSpPr/>
            <p:nvPr/>
          </p:nvGrpSpPr>
          <p:grpSpPr>
            <a:xfrm>
              <a:off x="1251507" y="3754522"/>
              <a:ext cx="1251507" cy="1251507"/>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0" name="Group 20"/>
            <p:cNvGrpSpPr/>
            <p:nvPr/>
          </p:nvGrpSpPr>
          <p:grpSpPr>
            <a:xfrm>
              <a:off x="3754522" y="0"/>
              <a:ext cx="1251507" cy="1251507"/>
              <a:chOff x="0" y="0"/>
              <a:chExt cx="1913890" cy="1913890"/>
            </a:xfrm>
          </p:grpSpPr>
          <p:sp>
            <p:nvSpPr>
              <p:cNvPr id="21" name="Freeform 2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2" name="Group 22"/>
            <p:cNvGrpSpPr/>
            <p:nvPr/>
          </p:nvGrpSpPr>
          <p:grpSpPr>
            <a:xfrm>
              <a:off x="0" y="3754522"/>
              <a:ext cx="1251507" cy="1251507"/>
              <a:chOff x="0" y="0"/>
              <a:chExt cx="1913890" cy="1913890"/>
            </a:xfrm>
          </p:grpSpPr>
          <p:sp>
            <p:nvSpPr>
              <p:cNvPr id="23" name="Freeform 2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4" name="Group 24"/>
            <p:cNvGrpSpPr/>
            <p:nvPr/>
          </p:nvGrpSpPr>
          <p:grpSpPr>
            <a:xfrm>
              <a:off x="2503014" y="1251507"/>
              <a:ext cx="1251507" cy="1251507"/>
              <a:chOff x="0" y="0"/>
              <a:chExt cx="1913890" cy="1913890"/>
            </a:xfrm>
          </p:grpSpPr>
          <p:sp>
            <p:nvSpPr>
              <p:cNvPr id="25" name="Freeform 2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grpSp>
        <p:nvGrpSpPr>
          <p:cNvPr id="26" name="Group 26"/>
          <p:cNvGrpSpPr/>
          <p:nvPr/>
        </p:nvGrpSpPr>
        <p:grpSpPr>
          <a:xfrm rot="-10800000">
            <a:off x="0" y="0"/>
            <a:ext cx="3754522" cy="3754522"/>
            <a:chOff x="0" y="0"/>
            <a:chExt cx="5006029" cy="5006029"/>
          </a:xfrm>
        </p:grpSpPr>
        <p:grpSp>
          <p:nvGrpSpPr>
            <p:cNvPr id="27" name="Group 27"/>
            <p:cNvGrpSpPr/>
            <p:nvPr/>
          </p:nvGrpSpPr>
          <p:grpSpPr>
            <a:xfrm>
              <a:off x="2503014" y="2503014"/>
              <a:ext cx="1251507" cy="1251507"/>
              <a:chOff x="0" y="0"/>
              <a:chExt cx="1913890" cy="1913890"/>
            </a:xfrm>
          </p:grpSpPr>
          <p:sp>
            <p:nvSpPr>
              <p:cNvPr id="28" name="Freeform 2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29" name="Group 29"/>
            <p:cNvGrpSpPr/>
            <p:nvPr/>
          </p:nvGrpSpPr>
          <p:grpSpPr>
            <a:xfrm>
              <a:off x="2503014" y="1251507"/>
              <a:ext cx="1251507" cy="1251507"/>
              <a:chOff x="0" y="0"/>
              <a:chExt cx="1913890" cy="1913890"/>
            </a:xfrm>
          </p:grpSpPr>
          <p:sp>
            <p:nvSpPr>
              <p:cNvPr id="30" name="Freeform 3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1" name="Group 31"/>
            <p:cNvGrpSpPr/>
            <p:nvPr/>
          </p:nvGrpSpPr>
          <p:grpSpPr>
            <a:xfrm>
              <a:off x="1251507" y="2503014"/>
              <a:ext cx="1251507" cy="1251507"/>
              <a:chOff x="0" y="0"/>
              <a:chExt cx="1913890" cy="1913890"/>
            </a:xfrm>
          </p:grpSpPr>
          <p:sp>
            <p:nvSpPr>
              <p:cNvPr id="32" name="Freeform 3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3" name="Group 33"/>
            <p:cNvGrpSpPr/>
            <p:nvPr/>
          </p:nvGrpSpPr>
          <p:grpSpPr>
            <a:xfrm>
              <a:off x="3754522" y="3754522"/>
              <a:ext cx="1251507" cy="1251507"/>
              <a:chOff x="0" y="0"/>
              <a:chExt cx="1913890" cy="1913890"/>
            </a:xfrm>
          </p:grpSpPr>
          <p:sp>
            <p:nvSpPr>
              <p:cNvPr id="34" name="Freeform 3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5" name="Group 35"/>
            <p:cNvGrpSpPr/>
            <p:nvPr/>
          </p:nvGrpSpPr>
          <p:grpSpPr>
            <a:xfrm>
              <a:off x="3754522" y="2503014"/>
              <a:ext cx="1251507" cy="1251507"/>
              <a:chOff x="0" y="0"/>
              <a:chExt cx="1913890" cy="1913890"/>
            </a:xfrm>
          </p:grpSpPr>
          <p:sp>
            <p:nvSpPr>
              <p:cNvPr id="36" name="Freeform 3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7" name="Group 37"/>
            <p:cNvGrpSpPr/>
            <p:nvPr/>
          </p:nvGrpSpPr>
          <p:grpSpPr>
            <a:xfrm>
              <a:off x="2503014" y="3754522"/>
              <a:ext cx="1251507" cy="1251507"/>
              <a:chOff x="0" y="0"/>
              <a:chExt cx="1913890" cy="1913890"/>
            </a:xfrm>
          </p:grpSpPr>
          <p:sp>
            <p:nvSpPr>
              <p:cNvPr id="38" name="Freeform 3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39" name="Group 39"/>
            <p:cNvGrpSpPr/>
            <p:nvPr/>
          </p:nvGrpSpPr>
          <p:grpSpPr>
            <a:xfrm>
              <a:off x="3754522" y="1251507"/>
              <a:ext cx="1251507" cy="1251507"/>
              <a:chOff x="0" y="0"/>
              <a:chExt cx="1913890" cy="1913890"/>
            </a:xfrm>
          </p:grpSpPr>
          <p:sp>
            <p:nvSpPr>
              <p:cNvPr id="40" name="Freeform 4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1" name="Group 41"/>
            <p:cNvGrpSpPr/>
            <p:nvPr/>
          </p:nvGrpSpPr>
          <p:grpSpPr>
            <a:xfrm>
              <a:off x="1251507" y="3754522"/>
              <a:ext cx="1251507" cy="1251507"/>
              <a:chOff x="0" y="0"/>
              <a:chExt cx="1913890" cy="1913890"/>
            </a:xfrm>
          </p:grpSpPr>
          <p:sp>
            <p:nvSpPr>
              <p:cNvPr id="42" name="Freeform 4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3" name="Group 43"/>
            <p:cNvGrpSpPr/>
            <p:nvPr/>
          </p:nvGrpSpPr>
          <p:grpSpPr>
            <a:xfrm>
              <a:off x="3754522" y="0"/>
              <a:ext cx="1251507" cy="1251507"/>
              <a:chOff x="0" y="0"/>
              <a:chExt cx="1913890" cy="1913890"/>
            </a:xfrm>
          </p:grpSpPr>
          <p:sp>
            <p:nvSpPr>
              <p:cNvPr id="44" name="Freeform 4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5" name="Group 45"/>
            <p:cNvGrpSpPr/>
            <p:nvPr/>
          </p:nvGrpSpPr>
          <p:grpSpPr>
            <a:xfrm>
              <a:off x="0" y="3754522"/>
              <a:ext cx="1251507" cy="1251507"/>
              <a:chOff x="0" y="0"/>
              <a:chExt cx="1913890" cy="1913890"/>
            </a:xfrm>
          </p:grpSpPr>
          <p:sp>
            <p:nvSpPr>
              <p:cNvPr id="46" name="Freeform 4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solidFill>
            </p:spPr>
          </p:sp>
        </p:grpSp>
        <p:grpSp>
          <p:nvGrpSpPr>
            <p:cNvPr id="47" name="Group 47"/>
            <p:cNvGrpSpPr/>
            <p:nvPr/>
          </p:nvGrpSpPr>
          <p:grpSpPr>
            <a:xfrm>
              <a:off x="2503014" y="1251507"/>
              <a:ext cx="1251507" cy="1251507"/>
              <a:chOff x="0" y="0"/>
              <a:chExt cx="1913890" cy="1913890"/>
            </a:xfrm>
          </p:grpSpPr>
          <p:sp>
            <p:nvSpPr>
              <p:cNvPr id="48" name="Freeform 48"/>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000000">
                  <a:alpha val="0"/>
                </a:srgbClr>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621</Words>
  <Application>Microsoft Macintosh PowerPoint</Application>
  <PresentationFormat>ユーザー設定</PresentationFormat>
  <Paragraphs>62</Paragraphs>
  <Slides>17</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17</vt:i4>
      </vt:variant>
    </vt:vector>
  </HeadingPairs>
  <TitlesOfParts>
    <vt:vector size="25" baseType="lpstr">
      <vt:lpstr>Calibri</vt:lpstr>
      <vt:lpstr>ZEN角ゴシックNEW Medium</vt:lpstr>
      <vt:lpstr>DNP  秀英角ゴシック銀  Std Light</vt:lpstr>
      <vt:lpstr>Helveticish</vt:lpstr>
      <vt:lpstr>Meiryo UI</vt:lpstr>
      <vt:lpstr>Arial</vt:lpstr>
      <vt:lpstr>M+ Medium</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黒　シンプル　事業計画書　ビジネス　プレゼン</dc:title>
  <cp:lastModifiedBy>充騎 笠木</cp:lastModifiedBy>
  <cp:revision>13</cp:revision>
  <dcterms:created xsi:type="dcterms:W3CDTF">2006-08-16T00:00:00Z</dcterms:created>
  <dcterms:modified xsi:type="dcterms:W3CDTF">2024-12-10T13:34:36Z</dcterms:modified>
  <dc:identifier>DAGYsFmr7SE</dc:identifier>
</cp:coreProperties>
</file>